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944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988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8288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9203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1813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1101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7370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755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12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9081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4903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8A9F4-4E8D-40E2-A0C9-04B9B5EE34F6}" type="datetimeFigureOut">
              <a:rPr lang="es-PA" smtClean="0"/>
              <a:t>05/05/2023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6968-9478-448A-9594-496C4EB65F51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4460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56341" y="24548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sz="7300" b="1" dirty="0" smtClean="0"/>
              <a:t/>
            </a:r>
            <a:br>
              <a:rPr lang="es-ES" sz="7300" b="1" dirty="0" smtClean="0"/>
            </a:br>
            <a:r>
              <a:rPr lang="es-ES" sz="7300" b="1" dirty="0"/>
              <a:t/>
            </a:r>
            <a:br>
              <a:rPr lang="es-ES" sz="7300" b="1" dirty="0"/>
            </a:br>
            <a:r>
              <a:rPr lang="es-ES" sz="7300" b="1" dirty="0" smtClean="0"/>
              <a:t/>
            </a:r>
            <a:br>
              <a:rPr lang="es-ES" sz="7300" b="1" dirty="0" smtClean="0"/>
            </a:br>
            <a:r>
              <a:rPr lang="es-ES" sz="7300" b="1" dirty="0" smtClean="0"/>
              <a:t>PROPUESTAS </a:t>
            </a:r>
            <a:r>
              <a:rPr lang="es-ES" sz="7300" b="1" dirty="0"/>
              <a:t>Y RETOS</a:t>
            </a:r>
            <a:r>
              <a:rPr lang="es-PA" sz="7300" dirty="0"/>
              <a:t/>
            </a:r>
            <a:br>
              <a:rPr lang="es-PA" sz="7300" dirty="0"/>
            </a:br>
            <a:r>
              <a:rPr lang="es-ES" sz="7300" b="1" dirty="0"/>
              <a:t>SECTOR MARÍTIMO PORTUARIO</a:t>
            </a:r>
            <a:r>
              <a:rPr lang="es-PA" dirty="0"/>
              <a:t/>
            </a:r>
            <a:br>
              <a:rPr lang="es-PA" dirty="0"/>
            </a:br>
            <a:endParaRPr lang="es-PA" dirty="0"/>
          </a:p>
        </p:txBody>
      </p:sp>
      <p:pic>
        <p:nvPicPr>
          <p:cNvPr id="1030" name="Picture 6" descr="Mundo Ley y Criminología: Políticas Públicas Criminológicas. (El Marc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709" y="4570342"/>
            <a:ext cx="5092745" cy="172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6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SISTEMA DE SEGURIDAD Y SALUD EN EL TRABAJO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SECTOR TRABAJADOR</a:t>
            </a:r>
          </a:p>
          <a:p>
            <a:pPr marL="0" indent="0" algn="just">
              <a:buNone/>
            </a:pPr>
            <a:r>
              <a:rPr lang="es-ES" b="1" dirty="0" smtClean="0"/>
              <a:t>Para fortalecer el Sistema de Seguridad y Salud en el Trabajo junto a otras instituciones que propuestas se realizarían:</a:t>
            </a:r>
            <a:endParaRPr lang="es-ES" b="1" dirty="0" smtClean="0"/>
          </a:p>
          <a:p>
            <a:pPr algn="just"/>
            <a:r>
              <a:rPr lang="es-ES" dirty="0" smtClean="0"/>
              <a:t>Cumplimiento </a:t>
            </a:r>
            <a:r>
              <a:rPr lang="es-ES" dirty="0"/>
              <a:t>de la Resolución 45,588 de la C.S.S., por lo que se solicita la implementación del Comité, según las empresas existentes.</a:t>
            </a:r>
            <a:endParaRPr lang="es-PA" dirty="0"/>
          </a:p>
          <a:p>
            <a:pPr algn="just"/>
            <a:r>
              <a:rPr lang="es-ES" dirty="0"/>
              <a:t>Participación de las inspecciones por parte del sector trabajador en el desarrollo de la inspección.</a:t>
            </a:r>
            <a:endParaRPr lang="es-PA" dirty="0"/>
          </a:p>
          <a:p>
            <a:pPr algn="just"/>
            <a:r>
              <a:rPr lang="es-ES" dirty="0"/>
              <a:t>Realizar entrega de los resultados, reportes o recomendaciones por parte de las entidades gubernamentales a todas las partes involucradas en el tiempo oportuno.</a:t>
            </a:r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9716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PROTECCIÓN A LOS TRABAJADORES 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SECTOR EMPLEADOR</a:t>
            </a:r>
          </a:p>
          <a:p>
            <a:pPr marL="0" indent="0" algn="just">
              <a:buNone/>
            </a:pPr>
            <a:r>
              <a:rPr lang="es-ES" b="1" dirty="0" smtClean="0"/>
              <a:t>¿Qué recomendaciones proponen para reforzar la protección de las personas trabajadoras en situación de mayor riesgo o vulnerabilidad?</a:t>
            </a:r>
            <a:endParaRPr lang="es-PA" b="1" dirty="0" smtClean="0"/>
          </a:p>
          <a:p>
            <a:pPr algn="just"/>
            <a:r>
              <a:rPr lang="es-ES" dirty="0" smtClean="0"/>
              <a:t>Proteger el salario y calidad de vida del trabajador, optando medidas para proteger a los trabajadores con limitaciones mediante programas de pensiones.</a:t>
            </a:r>
            <a:endParaRPr lang="es-PA" dirty="0" smtClean="0"/>
          </a:p>
          <a:p>
            <a:pPr marL="0" indent="0">
              <a:buNone/>
            </a:pP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173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PROTECCIÓN A LOS TRABAJADORES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SECTOR TRABAJADOR</a:t>
            </a:r>
          </a:p>
          <a:p>
            <a:pPr marL="0" indent="0">
              <a:buNone/>
            </a:pPr>
            <a:r>
              <a:rPr lang="es-ES" b="1" dirty="0" smtClean="0"/>
              <a:t>¿Qué recomendaciones proponen para reforzar la protección de las personas trabajadoras en situación de mayor riesgo o vulnerabilidad?</a:t>
            </a:r>
            <a:endParaRPr lang="es-ES" b="1" dirty="0" smtClean="0"/>
          </a:p>
          <a:p>
            <a:r>
              <a:rPr lang="es-ES" dirty="0" smtClean="0"/>
              <a:t>Reforzamiento de los trabajadores más vulnerables mediante seguimientos y monitoreo (vigilancia de la salud).</a:t>
            </a:r>
          </a:p>
          <a:p>
            <a:r>
              <a:rPr lang="es-ES" dirty="0" smtClean="0"/>
              <a:t>Mantener un médico de planta 24 horas y un paramédico calificado (de ser requerido).</a:t>
            </a:r>
          </a:p>
          <a:p>
            <a:r>
              <a:rPr lang="es-ES" dirty="0" smtClean="0"/>
              <a:t>Mantener Convenios con clínicas para la agilización de procesos médicos.</a:t>
            </a:r>
          </a:p>
          <a:p>
            <a:r>
              <a:rPr lang="es-ES" dirty="0" smtClean="0"/>
              <a:t>Adecuación de puestos de trabajo en base a las necesidades.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00670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PROTECCIÓN A LOS TRABAJADORES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SECTOR GUBERNAMENTAL</a:t>
            </a:r>
          </a:p>
          <a:p>
            <a:pPr marL="0" indent="0" algn="just">
              <a:buNone/>
            </a:pPr>
            <a:r>
              <a:rPr lang="es-ES" b="1" dirty="0" smtClean="0"/>
              <a:t>¿Qué recomendaciones proponen para </a:t>
            </a:r>
            <a:r>
              <a:rPr lang="es-ES" b="1" dirty="0"/>
              <a:t>reforzar la protección de las personas trabajadoras en situación de mayor riesgo o </a:t>
            </a:r>
            <a:r>
              <a:rPr lang="es-ES" b="1" dirty="0" smtClean="0"/>
              <a:t>vulnerabilidad?</a:t>
            </a:r>
            <a:endParaRPr lang="es-PA" b="1" dirty="0"/>
          </a:p>
          <a:p>
            <a:pPr algn="just"/>
            <a:r>
              <a:rPr lang="es-ES" dirty="0" smtClean="0"/>
              <a:t>Programas de capacitación continua enfocados en la educación </a:t>
            </a:r>
            <a:r>
              <a:rPr lang="es-ES" dirty="0"/>
              <a:t>de las enfermedades </a:t>
            </a:r>
            <a:r>
              <a:rPr lang="es-ES" dirty="0" smtClean="0"/>
              <a:t>crónicas y reubicación de puestos de trabajo en </a:t>
            </a:r>
            <a:r>
              <a:rPr lang="es-ES" dirty="0"/>
              <a:t>base  </a:t>
            </a:r>
            <a:r>
              <a:rPr lang="es-ES" dirty="0" smtClean="0"/>
              <a:t>a las </a:t>
            </a:r>
            <a:r>
              <a:rPr lang="es-ES" dirty="0"/>
              <a:t>referencias médicas. </a:t>
            </a:r>
            <a:endParaRPr lang="es-PA" dirty="0"/>
          </a:p>
          <a:p>
            <a:pPr algn="just"/>
            <a:r>
              <a:rPr lang="es-ES" dirty="0"/>
              <a:t>O</a:t>
            </a:r>
            <a:r>
              <a:rPr lang="es-ES" dirty="0" smtClean="0"/>
              <a:t>torgar un seguro privado a los trabajadores.</a:t>
            </a:r>
          </a:p>
          <a:p>
            <a:pPr algn="just"/>
            <a:r>
              <a:rPr lang="es-ES" dirty="0" smtClean="0"/>
              <a:t> Proteger </a:t>
            </a:r>
            <a:r>
              <a:rPr lang="es-ES" dirty="0"/>
              <a:t>al trabajador al momento de sufrir un accidente o enfermedad laboral.</a:t>
            </a:r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6557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NORMATIVAS NACIONALES</a:t>
            </a:r>
            <a:endParaRPr lang="es-PA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1972" y="1825625"/>
            <a:ext cx="5911403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b="1" dirty="0" smtClean="0"/>
              <a:t>SECTOR TRABAJADOR</a:t>
            </a:r>
          </a:p>
          <a:p>
            <a:pPr marL="0" indent="0" algn="just">
              <a:buNone/>
            </a:pPr>
            <a:r>
              <a:rPr lang="es-ES" b="1" dirty="0" smtClean="0"/>
              <a:t>Propuesta </a:t>
            </a:r>
            <a:r>
              <a:rPr lang="es-ES" b="1" dirty="0"/>
              <a:t>para mejorar o recomendaciones en base a las normativas nacionales existentes:</a:t>
            </a:r>
            <a:endParaRPr lang="es-PA" b="1" dirty="0"/>
          </a:p>
          <a:p>
            <a:pPr lvl="0" algn="just"/>
            <a:r>
              <a:rPr lang="es-ES" dirty="0" smtClean="0"/>
              <a:t>Unificación de normativas y regulaciones en todos los puertos y terminales nacionales. </a:t>
            </a:r>
          </a:p>
          <a:p>
            <a:pPr lvl="0" algn="just"/>
            <a:r>
              <a:rPr lang="es-ES" dirty="0" smtClean="0"/>
              <a:t>Establecer la cantidad de personal y equipos que deban trabajar por área, con el fin de evitar la explotación laboral, clima laboral, carga de trabajo y accidentes.</a:t>
            </a:r>
          </a:p>
          <a:p>
            <a:pPr lvl="0" algn="just"/>
            <a:r>
              <a:rPr lang="es-ES" dirty="0" smtClean="0"/>
              <a:t>Implementar un Manual </a:t>
            </a:r>
            <a:r>
              <a:rPr lang="es-ES" dirty="0"/>
              <a:t>de </a:t>
            </a:r>
            <a:r>
              <a:rPr lang="es-ES" dirty="0" smtClean="0"/>
              <a:t>Salud y Seguridad en el Trabajo a nivel marítimo </a:t>
            </a:r>
            <a:r>
              <a:rPr lang="es-ES" dirty="0"/>
              <a:t>portuario. </a:t>
            </a:r>
            <a:endParaRPr lang="es-PA" dirty="0"/>
          </a:p>
          <a:p>
            <a:endParaRPr lang="es-PA" dirty="0"/>
          </a:p>
        </p:txBody>
      </p:sp>
      <p:pic>
        <p:nvPicPr>
          <p:cNvPr id="2050" name="Picture 2" descr="Engagement y sector portuario ¿un binomio posible? | Randst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2" y="2315794"/>
            <a:ext cx="5382340" cy="275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900" b="1" dirty="0" smtClean="0"/>
              <a:t/>
            </a:r>
            <a:br>
              <a:rPr lang="es-ES" sz="4900" b="1" dirty="0" smtClean="0"/>
            </a:br>
            <a:r>
              <a:rPr lang="es-ES" sz="4900" b="1" dirty="0" smtClean="0"/>
              <a:t>NORMATIVAS NACIONALES</a:t>
            </a:r>
            <a:r>
              <a:rPr lang="es-PA" dirty="0"/>
              <a:t/>
            </a:r>
            <a:br>
              <a:rPr lang="es-PA" dirty="0"/>
            </a:br>
            <a:r>
              <a:rPr lang="es-PA" dirty="0"/>
              <a:t/>
            </a:r>
            <a:br>
              <a:rPr lang="es-PA" dirty="0"/>
            </a:b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665631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b="1" dirty="0" smtClean="0"/>
              <a:t>SECTOR EMPLEADOR</a:t>
            </a:r>
          </a:p>
          <a:p>
            <a:pPr marL="0" indent="0" algn="just">
              <a:buNone/>
            </a:pPr>
            <a:r>
              <a:rPr lang="es-ES" b="1" dirty="0" smtClean="0"/>
              <a:t>Propuesta para mejorar o recomendaciones en base a las normativas nacionales existentes:</a:t>
            </a:r>
          </a:p>
          <a:p>
            <a:pPr marL="0" indent="0" algn="just">
              <a:buNone/>
            </a:pPr>
            <a:r>
              <a:rPr lang="es-ES" b="1" dirty="0"/>
              <a:t>Seguridad en puertos: </a:t>
            </a:r>
            <a:endParaRPr lang="es-PA" dirty="0"/>
          </a:p>
          <a:p>
            <a:pPr lvl="0" algn="just"/>
            <a:r>
              <a:rPr lang="es-ES" dirty="0" smtClean="0"/>
              <a:t>Elaborar </a:t>
            </a:r>
            <a:r>
              <a:rPr lang="es-ES" dirty="0"/>
              <a:t>un Reglamento de Seguridad, Salud e Higiene Portuaria para salvaguardar la integridad del trabajador en base a estándares definitivos. </a:t>
            </a:r>
            <a:endParaRPr lang="es-PA" dirty="0"/>
          </a:p>
          <a:p>
            <a:pPr lvl="0" algn="just"/>
            <a:r>
              <a:rPr lang="es-ES" dirty="0"/>
              <a:t>Para  proceder a sancionar de manera correcta, se deberán realizar investigaciones con normas y procedimientos esclarecidos.</a:t>
            </a:r>
            <a:endParaRPr lang="es-PA" dirty="0"/>
          </a:p>
          <a:p>
            <a:pPr marL="0" indent="0" algn="just">
              <a:buNone/>
            </a:pPr>
            <a:r>
              <a:rPr lang="es-ES" b="1" dirty="0"/>
              <a:t>Seguridad en embarcaciones:</a:t>
            </a:r>
            <a:endParaRPr lang="es-PA" dirty="0"/>
          </a:p>
          <a:p>
            <a:pPr lvl="0" algn="just"/>
            <a:r>
              <a:rPr lang="es-ES" dirty="0"/>
              <a:t>Elaborar un Plan de Emergencia,  para que los marinos se encuentren familiarizados </a:t>
            </a:r>
            <a:r>
              <a:rPr lang="es-ES" dirty="0" smtClean="0"/>
              <a:t>y así proceder </a:t>
            </a:r>
            <a:r>
              <a:rPr lang="es-ES" dirty="0"/>
              <a:t>de manera eficaz.</a:t>
            </a:r>
            <a:endParaRPr lang="es-PA" dirty="0"/>
          </a:p>
          <a:p>
            <a:pPr algn="just"/>
            <a:endParaRPr lang="es-PA" dirty="0"/>
          </a:p>
        </p:txBody>
      </p:sp>
      <p:pic>
        <p:nvPicPr>
          <p:cNvPr id="3074" name="Picture 2" descr="Conoce más de la nueva nueva normativa que rige para los trabajador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228" y="1825625"/>
            <a:ext cx="5020569" cy="334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84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NORMATIVAS NACIONALES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336" y="1690688"/>
            <a:ext cx="6928834" cy="44862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b="1" dirty="0" smtClean="0"/>
              <a:t>SECTOR GUBERNAMENTAL</a:t>
            </a:r>
          </a:p>
          <a:p>
            <a:pPr marL="0" indent="0" algn="just">
              <a:buNone/>
            </a:pPr>
            <a:r>
              <a:rPr lang="es-ES" b="1" dirty="0" smtClean="0"/>
              <a:t>Propuesta </a:t>
            </a:r>
            <a:r>
              <a:rPr lang="es-ES" b="1" dirty="0"/>
              <a:t>para mejorar o recomendaciones en base a las normativas nacionales existentes:</a:t>
            </a:r>
            <a:endParaRPr lang="es-PA" b="1" dirty="0"/>
          </a:p>
          <a:p>
            <a:pPr marL="0" indent="0" algn="just">
              <a:buNone/>
            </a:pPr>
            <a:r>
              <a:rPr lang="es-ES" dirty="0" smtClean="0"/>
              <a:t>Por </a:t>
            </a:r>
            <a:r>
              <a:rPr lang="es-ES" dirty="0"/>
              <a:t>lo general, en Panamá, existen normativas con más de 20 años de existencia, por lo que se debe conllevar a</a:t>
            </a:r>
            <a:r>
              <a:rPr lang="es-ES" dirty="0" smtClean="0"/>
              <a:t>:</a:t>
            </a:r>
            <a:endParaRPr lang="es-PA" dirty="0" smtClean="0"/>
          </a:p>
          <a:p>
            <a:pPr algn="just"/>
            <a:r>
              <a:rPr lang="es-ES" dirty="0" smtClean="0"/>
              <a:t>Actualización de las normativas existentes.</a:t>
            </a:r>
          </a:p>
          <a:p>
            <a:pPr lvl="0" algn="just"/>
            <a:r>
              <a:rPr lang="es-ES" dirty="0" smtClean="0"/>
              <a:t>Por </a:t>
            </a:r>
            <a:r>
              <a:rPr lang="es-ES" dirty="0"/>
              <a:t>el avance de la tecnología, </a:t>
            </a:r>
            <a:r>
              <a:rPr lang="es-ES" dirty="0" smtClean="0"/>
              <a:t>conformar un comité multidisciplinario para unificar criterios para las auditorías como implemento de inspección.</a:t>
            </a:r>
          </a:p>
          <a:p>
            <a:pPr lvl="0" algn="just"/>
            <a:r>
              <a:rPr lang="es-ES" dirty="0" smtClean="0"/>
              <a:t>Proponer proceso de </a:t>
            </a:r>
            <a:r>
              <a:rPr lang="es-ES" dirty="0"/>
              <a:t>seguimiento de </a:t>
            </a:r>
            <a:r>
              <a:rPr lang="es-ES" dirty="0" smtClean="0"/>
              <a:t>vigilancia de normas y proceso de validación.</a:t>
            </a:r>
            <a:endParaRPr lang="es-PA" dirty="0"/>
          </a:p>
          <a:p>
            <a:endParaRPr lang="es-PA" dirty="0"/>
          </a:p>
        </p:txBody>
      </p:sp>
      <p:sp>
        <p:nvSpPr>
          <p:cNvPr id="4" name="AutoShape 6" descr="Download Css Panamá On Twitter - Caja De Seguro Social Panama - Full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A"/>
          </a:p>
        </p:txBody>
      </p:sp>
      <p:pic>
        <p:nvPicPr>
          <p:cNvPr id="4106" name="Picture 10" descr="AMPYME – Autoridad de la Micro, Pequeña y Mediana Empre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171" y="2717442"/>
            <a:ext cx="3750544" cy="125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1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ENTORNO LABORAL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SECTOR EMPLEADOR</a:t>
            </a:r>
            <a:endParaRPr lang="es-ES" dirty="0"/>
          </a:p>
          <a:p>
            <a:pPr marL="0" indent="0" algn="just">
              <a:buNone/>
            </a:pPr>
            <a:r>
              <a:rPr lang="es-ES" b="1" dirty="0" smtClean="0"/>
              <a:t>¿Qué propuestas se formulan en base a los </a:t>
            </a:r>
            <a:r>
              <a:rPr lang="es-ES" b="1" dirty="0"/>
              <a:t>análisis de riesgos y</a:t>
            </a:r>
            <a:r>
              <a:rPr lang="es-ES" b="1" dirty="0" smtClean="0"/>
              <a:t> el </a:t>
            </a:r>
            <a:r>
              <a:rPr lang="es-ES" b="1" dirty="0"/>
              <a:t>entorno laboral en el sector marítimo </a:t>
            </a:r>
            <a:r>
              <a:rPr lang="es-ES" b="1" dirty="0" smtClean="0"/>
              <a:t>portuario?</a:t>
            </a:r>
            <a:endParaRPr lang="es-PA" b="1" dirty="0"/>
          </a:p>
          <a:p>
            <a:pPr algn="just"/>
            <a:r>
              <a:rPr lang="es-ES" dirty="0" smtClean="0"/>
              <a:t>Integrar al </a:t>
            </a:r>
            <a:r>
              <a:rPr lang="es-ES" dirty="0"/>
              <a:t>personal y reforzar los conocimientos de los principales factores de riesgos que causan accidentes o enfermedades ocupacionales. </a:t>
            </a:r>
            <a:endParaRPr lang="es-PA" dirty="0"/>
          </a:p>
          <a:p>
            <a:pPr algn="just"/>
            <a:r>
              <a:rPr lang="es-ES" dirty="0" smtClean="0"/>
              <a:t>Aprobación de un manual </a:t>
            </a:r>
            <a:r>
              <a:rPr lang="es-ES" dirty="0"/>
              <a:t>, guía o protocolo </a:t>
            </a:r>
            <a:r>
              <a:rPr lang="es-ES" dirty="0" smtClean="0"/>
              <a:t>por </a:t>
            </a:r>
            <a:r>
              <a:rPr lang="es-ES" dirty="0"/>
              <a:t>la autoridad con recomendaciones o puntos de mejoras </a:t>
            </a:r>
            <a:r>
              <a:rPr lang="es-ES" dirty="0" smtClean="0"/>
              <a:t>establecidos.</a:t>
            </a:r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2137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ENTORNO LABORAL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938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SECTOR GUBERNAMENTAL</a:t>
            </a:r>
          </a:p>
          <a:p>
            <a:pPr marL="0" indent="0" algn="just">
              <a:buNone/>
            </a:pPr>
            <a:r>
              <a:rPr lang="es-ES" b="1" dirty="0" smtClean="0"/>
              <a:t>¿Qué propuestas se formulan en base a los análisis de riesgos y el entorno laboral en el sector marítimo portuario?</a:t>
            </a:r>
            <a:endParaRPr lang="es-PA" b="1" dirty="0" smtClean="0"/>
          </a:p>
          <a:p>
            <a:pPr algn="just"/>
            <a:r>
              <a:rPr lang="es-ES" dirty="0" smtClean="0"/>
              <a:t>Brindar capacitación constante al personal.</a:t>
            </a:r>
          </a:p>
          <a:p>
            <a:pPr algn="just"/>
            <a:r>
              <a:rPr lang="es-ES" dirty="0" smtClean="0"/>
              <a:t>Seguimiento y control en las áreas de riesgos (verificar cumplimiento).</a:t>
            </a:r>
          </a:p>
          <a:p>
            <a:pPr algn="just"/>
            <a:r>
              <a:rPr lang="es-ES" dirty="0" smtClean="0"/>
              <a:t>Verificar el cumplimiento de las funciones del Comité de Higiene y Seguridad.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4788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ENTORNO LABORAL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SECTOR TRABAJADOR</a:t>
            </a:r>
          </a:p>
          <a:p>
            <a:pPr marL="0" indent="0" algn="just">
              <a:buNone/>
            </a:pPr>
            <a:r>
              <a:rPr lang="es-ES" b="1" dirty="0" smtClean="0"/>
              <a:t>¿Qué propuestas se formulan en base a los análisis de riesgos y el entorno laboral en el sector marítimo portuario?</a:t>
            </a:r>
            <a:endParaRPr lang="es-PA" b="1" dirty="0" smtClean="0"/>
          </a:p>
          <a:p>
            <a:pPr algn="just"/>
            <a:r>
              <a:rPr lang="es-ES" dirty="0" smtClean="0"/>
              <a:t>Fiscalización de manera rígida por las autoridades en base a los procedimientos para las actividades realizadas, con el fin de concientizar a los trabajadores sobre los peligros, implementando sanciones y las medidas a efectuar para prevenir accidentes de trabajo. </a:t>
            </a:r>
          </a:p>
          <a:p>
            <a:pPr algn="just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66483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smtClean="0"/>
              <a:t>SISTEMA DE SEGURIDAD Y SALUD EN EL TRABAJO</a:t>
            </a:r>
            <a:endParaRPr lang="es-PA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SECTOR GUBERNAMENTAL</a:t>
            </a:r>
          </a:p>
          <a:p>
            <a:pPr marL="0" indent="0">
              <a:buNone/>
            </a:pPr>
            <a:r>
              <a:rPr lang="es-ES" b="1" dirty="0" smtClean="0"/>
              <a:t>Para </a:t>
            </a:r>
            <a:r>
              <a:rPr lang="es-ES" b="1" dirty="0"/>
              <a:t>fortalecer el </a:t>
            </a:r>
            <a:r>
              <a:rPr lang="es-ES" b="1" dirty="0" smtClean="0"/>
              <a:t>Sistema de Seguridad y Salud en el Trabajo </a:t>
            </a:r>
            <a:r>
              <a:rPr lang="es-ES" b="1" dirty="0"/>
              <a:t>junto a otras instituciones que propuestas se realizarían:</a:t>
            </a:r>
            <a:endParaRPr lang="es-PA" b="1" dirty="0"/>
          </a:p>
          <a:p>
            <a:pPr algn="just"/>
            <a:r>
              <a:rPr lang="es-ES" dirty="0"/>
              <a:t>Unificar criterios en un documento único de inspección.</a:t>
            </a:r>
            <a:endParaRPr lang="es-PA" dirty="0"/>
          </a:p>
          <a:p>
            <a:pPr algn="just"/>
            <a:r>
              <a:rPr lang="es-ES" dirty="0"/>
              <a:t>Dotar </a:t>
            </a:r>
            <a:r>
              <a:rPr lang="es-ES" dirty="0" smtClean="0"/>
              <a:t>de implementos </a:t>
            </a:r>
            <a:r>
              <a:rPr lang="es-ES" dirty="0"/>
              <a:t>de seguridad a los inspectores que realizan las inspecciones en campo. </a:t>
            </a:r>
            <a:endParaRPr lang="es-PA" dirty="0"/>
          </a:p>
          <a:p>
            <a:pPr algn="just"/>
            <a:r>
              <a:rPr lang="es-ES" dirty="0"/>
              <a:t>Tener acceso expedito a los puertos, evitando protocolos para entrar a las diversas áreas.</a:t>
            </a:r>
            <a:endParaRPr lang="es-PA" dirty="0"/>
          </a:p>
          <a:p>
            <a:pPr algn="just"/>
            <a:r>
              <a:rPr lang="es-ES" dirty="0"/>
              <a:t>Capacitar de manera eficaz a los inspectores de campo.</a:t>
            </a:r>
            <a:endParaRPr lang="es-PA" dirty="0"/>
          </a:p>
          <a:p>
            <a:pPr algn="just"/>
            <a:r>
              <a:rPr lang="es-ES" dirty="0"/>
              <a:t>Estabilidad en los puestos de trabajo.</a:t>
            </a:r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7560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SISTEMA DE SEGURIDAD Y SALUD EN EL TRABAJO</a:t>
            </a:r>
            <a:endParaRPr lang="es-PA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SECTOR EMPLEADOR</a:t>
            </a:r>
          </a:p>
          <a:p>
            <a:pPr marL="0" indent="0">
              <a:buNone/>
            </a:pPr>
            <a:r>
              <a:rPr lang="es-ES" b="1" dirty="0" smtClean="0"/>
              <a:t>Para fortalecer el Sistema de Seguridad y Salud en el Trabajo junto a otras instituciones que propuestas se realizarían:</a:t>
            </a:r>
          </a:p>
          <a:p>
            <a:pPr algn="just"/>
            <a:r>
              <a:rPr lang="es-ES" dirty="0"/>
              <a:t>Mantener inspecciones y respetar la carrera administrativa al sector público. </a:t>
            </a:r>
            <a:endParaRPr lang="es-PA" dirty="0"/>
          </a:p>
          <a:p>
            <a:pPr algn="just"/>
            <a:r>
              <a:rPr lang="es-ES" dirty="0" smtClean="0"/>
              <a:t>Capacitar y mantener al personal con basta experiencia al realizar las inspecciones.</a:t>
            </a:r>
          </a:p>
          <a:p>
            <a:pPr algn="just"/>
            <a:r>
              <a:rPr lang="es-ES" dirty="0" smtClean="0"/>
              <a:t>Interpretación de manera unificada de </a:t>
            </a:r>
            <a:r>
              <a:rPr lang="es-ES" dirty="0"/>
              <a:t>las normativas </a:t>
            </a:r>
            <a:r>
              <a:rPr lang="es-ES" dirty="0" smtClean="0"/>
              <a:t>al </a:t>
            </a:r>
            <a:r>
              <a:rPr lang="es-ES" dirty="0"/>
              <a:t>evaluar </a:t>
            </a:r>
            <a:r>
              <a:rPr lang="es-ES" dirty="0" smtClean="0"/>
              <a:t>los riesgos existentes por los inspectores.</a:t>
            </a:r>
            <a:endParaRPr lang="es-PA" dirty="0"/>
          </a:p>
          <a:p>
            <a:pPr marL="0" indent="0">
              <a:buNone/>
            </a:pPr>
            <a:endParaRPr lang="es-PA" dirty="0" smtClean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192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887</Words>
  <Application>Microsoft Office PowerPoint</Application>
  <PresentationFormat>Panorámica</PresentationFormat>
  <Paragraphs>74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   PROPUESTAS Y RETOS SECTOR MARÍTIMO PORTUARIO </vt:lpstr>
      <vt:lpstr>NORMATIVAS NACIONALES</vt:lpstr>
      <vt:lpstr> NORMATIVAS NACIONALES  </vt:lpstr>
      <vt:lpstr>NORMATIVAS NACIONALES </vt:lpstr>
      <vt:lpstr>ENTORNO LABORAL</vt:lpstr>
      <vt:lpstr>ENTORNO LABORAL</vt:lpstr>
      <vt:lpstr>ENTORNO LABORAL</vt:lpstr>
      <vt:lpstr>SISTEMA DE SEGURIDAD Y SALUD EN EL TRABAJO</vt:lpstr>
      <vt:lpstr>SISTEMA DE SEGURIDAD Y SALUD EN EL TRABAJO</vt:lpstr>
      <vt:lpstr>SISTEMA DE SEGURIDAD Y SALUD EN EL TRABAJO</vt:lpstr>
      <vt:lpstr>PROTECCIÓN A LOS TRABAJADORES </vt:lpstr>
      <vt:lpstr>PROTECCIÓN A LOS TRABAJADORES</vt:lpstr>
      <vt:lpstr>PROTECCIÓN A LOS TRABAJADORES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Y RETOS SECTOR MARÍTIMO PORTUARIO</dc:title>
  <dc:creator>MITRADEL</dc:creator>
  <cp:lastModifiedBy>MITRADEL</cp:lastModifiedBy>
  <cp:revision>18</cp:revision>
  <dcterms:created xsi:type="dcterms:W3CDTF">2023-05-05T15:09:07Z</dcterms:created>
  <dcterms:modified xsi:type="dcterms:W3CDTF">2023-05-05T17:30:30Z</dcterms:modified>
</cp:coreProperties>
</file>