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18" y="90"/>
      </p:cViewPr>
      <p:guideLst>
        <p:guide orient="horz" pos="2160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465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4928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48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3737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91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4073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8656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141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7292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328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34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1313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525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6400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92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4318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C44E-C59D-43A0-BFCC-F0B88476EB7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726132-2811-4948-993A-FDA6F996938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4496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1200" y="3513098"/>
            <a:ext cx="9144000" cy="1490663"/>
          </a:xfrm>
        </p:spPr>
        <p:txBody>
          <a:bodyPr>
            <a:normAutofit/>
          </a:bodyPr>
          <a:lstStyle/>
          <a:p>
            <a:r>
              <a:rPr lang="es-PA" sz="2800" dirty="0" smtClean="0">
                <a:solidFill>
                  <a:schemeClr val="tx1"/>
                </a:solidFill>
                <a:latin typeface="+mn-lt"/>
              </a:rPr>
              <a:t>TALLER DE DISCUSIÓN Y REDACCIÓN DE LAS PROPUESTAS SOBRE SEGURIDAD Y SALUD EN EL TRABAJO, SECTOR DE LA AGROINDUSTRIA</a:t>
            </a:r>
            <a:endParaRPr lang="es-PA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n 3" descr="C:\Users\vitorres\Downloads\For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2"/>
          <a:stretch/>
        </p:blipFill>
        <p:spPr bwMode="auto">
          <a:xfrm>
            <a:off x="1981200" y="1019174"/>
            <a:ext cx="5611495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39230" y="2486605"/>
            <a:ext cx="3542370" cy="56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03, 04 y 05 de mayo 2023</a:t>
            </a:r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496613"/>
            <a:ext cx="2076450" cy="573087"/>
          </a:xfrm>
        </p:spPr>
        <p:txBody>
          <a:bodyPr>
            <a:normAutofit fontScale="90000"/>
          </a:bodyPr>
          <a:lstStyle/>
          <a:p>
            <a:pPr algn="l"/>
            <a:r>
              <a:rPr lang="es-PA" sz="2400" dirty="0" smtClean="0">
                <a:latin typeface="+mn-lt"/>
              </a:rPr>
              <a:t>1. Legislación</a:t>
            </a:r>
            <a:endParaRPr lang="es-PA" sz="24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069700"/>
            <a:ext cx="10172700" cy="4483499"/>
          </a:xfrm>
        </p:spPr>
        <p:txBody>
          <a:bodyPr>
            <a:normAutofit fontScale="85000" lnSpcReduction="10000"/>
          </a:bodyPr>
          <a:lstStyle/>
          <a:p>
            <a:pPr algn="l"/>
            <a:endParaRPr lang="es-PA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tx1"/>
                </a:solidFill>
              </a:rPr>
              <a:t>Actualizar las leyes nacionales para regular la agroindustria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tx1"/>
                </a:solidFill>
              </a:rPr>
              <a:t>La legislación existe, pero falta personal calificado para realizar las inspecciones de forma adecuada, realizando las inspecciones de forma integrada con todas las instituciones involucradas en el tema.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tx1"/>
                </a:solidFill>
              </a:rPr>
              <a:t>Necesitamos una legislación que regule todo el proceso en el sistema agrícola donde se contemple todos los riesgos.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tx1"/>
                </a:solidFill>
              </a:rPr>
              <a:t>Sensibilizar </a:t>
            </a:r>
            <a:r>
              <a:rPr lang="es-PA" sz="2400" dirty="0" smtClean="0">
                <a:solidFill>
                  <a:schemeClr val="tx1"/>
                </a:solidFill>
              </a:rPr>
              <a:t>a la </a:t>
            </a:r>
            <a:r>
              <a:rPr lang="es-PA" sz="2400" dirty="0">
                <a:solidFill>
                  <a:schemeClr val="tx1"/>
                </a:solidFill>
              </a:rPr>
              <a:t>población </a:t>
            </a:r>
            <a:r>
              <a:rPr lang="es-PA" sz="2400" dirty="0" smtClean="0">
                <a:solidFill>
                  <a:schemeClr val="tx1"/>
                </a:solidFill>
              </a:rPr>
              <a:t>agrícola, por los </a:t>
            </a:r>
            <a:r>
              <a:rPr lang="es-PA" sz="2400" dirty="0">
                <a:solidFill>
                  <a:schemeClr val="tx1"/>
                </a:solidFill>
              </a:rPr>
              <a:t>diferentes medios de </a:t>
            </a:r>
            <a:r>
              <a:rPr lang="es-PA" sz="2400" dirty="0" smtClean="0">
                <a:solidFill>
                  <a:schemeClr val="tx1"/>
                </a:solidFill>
              </a:rPr>
              <a:t>comunicación.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400" dirty="0" smtClean="0">
                <a:solidFill>
                  <a:schemeClr val="tx1"/>
                </a:solidFill>
              </a:rPr>
              <a:t>Crear </a:t>
            </a:r>
            <a:r>
              <a:rPr lang="es-PA" sz="2400" dirty="0">
                <a:solidFill>
                  <a:schemeClr val="tx1"/>
                </a:solidFill>
              </a:rPr>
              <a:t>un manual de procedimientos </a:t>
            </a:r>
            <a:r>
              <a:rPr lang="es-PA" sz="2400" dirty="0" smtClean="0">
                <a:solidFill>
                  <a:schemeClr val="tx1"/>
                </a:solidFill>
              </a:rPr>
              <a:t>específico </a:t>
            </a:r>
            <a:r>
              <a:rPr lang="es-PA" sz="2400" dirty="0">
                <a:solidFill>
                  <a:schemeClr val="tx1"/>
                </a:solidFill>
              </a:rPr>
              <a:t>para el sector </a:t>
            </a:r>
            <a:r>
              <a:rPr lang="es-PA" sz="2400" dirty="0" smtClean="0">
                <a:solidFill>
                  <a:schemeClr val="tx1"/>
                </a:solidFill>
              </a:rPr>
              <a:t>agroindustrial</a:t>
            </a:r>
            <a:r>
              <a:rPr lang="es-PA" sz="2400" dirty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tx1"/>
                </a:solidFill>
              </a:rPr>
              <a:t>Que una sola ley abarque todo al respecto a la salud ocupacional en la agricultura</a:t>
            </a:r>
          </a:p>
          <a:p>
            <a:pPr algn="l"/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3762375" y="868757"/>
            <a:ext cx="4667250" cy="627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PROPUESTAS</a:t>
            </a:r>
            <a:endParaRPr lang="es-P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250" y="1428750"/>
            <a:ext cx="10077450" cy="5181600"/>
          </a:xfrm>
        </p:spPr>
        <p:txBody>
          <a:bodyPr>
            <a:normAutofit/>
          </a:bodyPr>
          <a:lstStyle/>
          <a:p>
            <a:pPr algn="l"/>
            <a:endParaRPr lang="es-PA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000" dirty="0" smtClean="0">
                <a:solidFill>
                  <a:schemeClr val="tx1"/>
                </a:solidFill>
              </a:rPr>
              <a:t>En Panamá tenemos un gran problema en la utilización de agroquímicos en Chiriquí y Bocas del Toro, en el sector </a:t>
            </a:r>
            <a:r>
              <a:rPr lang="es-PA" sz="2000" dirty="0" smtClean="0">
                <a:solidFill>
                  <a:schemeClr val="tx1"/>
                </a:solidFill>
              </a:rPr>
              <a:t>bananero</a:t>
            </a:r>
            <a:r>
              <a:rPr lang="es-PA" sz="2000" dirty="0" smtClean="0">
                <a:solidFill>
                  <a:schemeClr val="tx1"/>
                </a:solidFill>
              </a:rPr>
              <a:t>, la utilización de químicos prohibidos por la ley de forma aérea o terrestre. Se hacen fumigaciones con los trabajadores en sitio. Se utilizan bolsas de </a:t>
            </a:r>
            <a:r>
              <a:rPr lang="es-PA" sz="2000" dirty="0" err="1" smtClean="0">
                <a:solidFill>
                  <a:schemeClr val="tx1"/>
                </a:solidFill>
              </a:rPr>
              <a:t>Banaflex</a:t>
            </a:r>
            <a:r>
              <a:rPr lang="es-PA" sz="2000" dirty="0" smtClean="0">
                <a:solidFill>
                  <a:schemeClr val="tx1"/>
                </a:solidFill>
              </a:rPr>
              <a:t> que </a:t>
            </a:r>
            <a:r>
              <a:rPr lang="es-PA" sz="2000" dirty="0" smtClean="0">
                <a:solidFill>
                  <a:schemeClr val="tx1"/>
                </a:solidFill>
              </a:rPr>
              <a:t>contienen </a:t>
            </a:r>
            <a:r>
              <a:rPr lang="es-PA" sz="2000" dirty="0" smtClean="0">
                <a:solidFill>
                  <a:schemeClr val="tx1"/>
                </a:solidFill>
              </a:rPr>
              <a:t>químicos, para proteger la fruta.  Se debe regular con horarios y mejorar la supervisión que hace el estado ya que las empresas no cumplen con las recomendaciones dadas por las autoridades. </a:t>
            </a:r>
            <a:r>
              <a:rPr lang="es-PA" sz="2000" b="1" dirty="0" smtClean="0">
                <a:solidFill>
                  <a:schemeClr val="tx1"/>
                </a:solidFill>
              </a:rPr>
              <a:t>Regular la utilización de agroquímicos y se establezcan horarios. Profundizar los controles sobre el uso de agroquímicos.</a:t>
            </a:r>
            <a:r>
              <a:rPr lang="es-PA" sz="2000" dirty="0" smtClean="0">
                <a:solidFill>
                  <a:schemeClr val="tx1"/>
                </a:solidFill>
              </a:rPr>
              <a:t> (Aporte por trabajadores del sindicato).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000" dirty="0" smtClean="0">
                <a:solidFill>
                  <a:schemeClr val="tx1"/>
                </a:solidFill>
              </a:rPr>
              <a:t>No se cuenta con marcadores biológicos para nuevos químicos que están llegando a nuestro país.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000" dirty="0" smtClean="0">
                <a:solidFill>
                  <a:schemeClr val="tx1"/>
                </a:solidFill>
              </a:rPr>
              <a:t>Emitir controles para el transporte, almacenamiento y uso de los agroquímicos, para garantizar la  seguridad y salud de los trabajadores.</a:t>
            </a:r>
          </a:p>
          <a:p>
            <a:pPr algn="l"/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914400" y="838200"/>
            <a:ext cx="37719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2. Uso de agroquímicos</a:t>
            </a:r>
            <a:endParaRPr lang="es-P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1502" y="1503827"/>
            <a:ext cx="2438400" cy="592137"/>
          </a:xfrm>
        </p:spPr>
        <p:txBody>
          <a:bodyPr anchor="t">
            <a:normAutofit/>
          </a:bodyPr>
          <a:lstStyle/>
          <a:p>
            <a:pPr algn="l"/>
            <a:r>
              <a:rPr lang="es-PA" sz="2400" dirty="0" smtClean="0">
                <a:solidFill>
                  <a:schemeClr val="tx1"/>
                </a:solidFill>
                <a:latin typeface="+mn-lt"/>
              </a:rPr>
              <a:t>3. Estadísticas</a:t>
            </a:r>
            <a:endParaRPr lang="es-PA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1698" y="2439329"/>
            <a:ext cx="9144000" cy="31432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chemeClr val="tx1"/>
                </a:solidFill>
              </a:rPr>
              <a:t>Se </a:t>
            </a:r>
            <a:r>
              <a:rPr lang="es-PA" sz="2000" dirty="0" smtClean="0">
                <a:solidFill>
                  <a:schemeClr val="tx1"/>
                </a:solidFill>
              </a:rPr>
              <a:t>requiere </a:t>
            </a:r>
            <a:r>
              <a:rPr lang="es-PA" sz="2000" dirty="0">
                <a:solidFill>
                  <a:schemeClr val="tx1"/>
                </a:solidFill>
              </a:rPr>
              <a:t>que se lleven estadísticas de accidentes y enfermedades y que dichos datos sean de dominio público</a:t>
            </a:r>
            <a:r>
              <a:rPr lang="es-PA" sz="20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PA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chemeClr val="tx1"/>
                </a:solidFill>
              </a:rPr>
              <a:t>Actualizar los listados de enfermedades profesionales y nuevos registros de enfermedades</a:t>
            </a:r>
            <a:r>
              <a:rPr lang="es-PA" sz="20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PA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chemeClr val="tx1"/>
                </a:solidFill>
              </a:rPr>
              <a:t>Mejorar las estadísticas en temas de </a:t>
            </a:r>
            <a:r>
              <a:rPr lang="es-PA" sz="2000" dirty="0" smtClean="0">
                <a:solidFill>
                  <a:schemeClr val="tx1"/>
                </a:solidFill>
              </a:rPr>
              <a:t>seguridad y salud por </a:t>
            </a:r>
            <a:r>
              <a:rPr lang="es-PA" sz="2000" dirty="0">
                <a:solidFill>
                  <a:schemeClr val="tx1"/>
                </a:solidFill>
              </a:rPr>
              <a:t>oficio con todos los datos específicos para llevar un mejor control.</a:t>
            </a:r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988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0600" y="952500"/>
            <a:ext cx="1733550" cy="704850"/>
          </a:xfrm>
        </p:spPr>
        <p:txBody>
          <a:bodyPr>
            <a:normAutofit/>
          </a:bodyPr>
          <a:lstStyle/>
          <a:p>
            <a:pPr algn="l"/>
            <a:r>
              <a:rPr lang="es-PA" sz="2400" dirty="0" smtClean="0">
                <a:latin typeface="+mn-lt"/>
              </a:rPr>
              <a:t>4. Salud</a:t>
            </a:r>
            <a:endParaRPr lang="es-PA" sz="24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52650"/>
            <a:ext cx="9144000" cy="367665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600" dirty="0">
                <a:solidFill>
                  <a:schemeClr val="tx1"/>
                </a:solidFill>
              </a:rPr>
              <a:t>Capacitar a los funcionarios de todas las instituciones involucradas para realizar las inspecciones y que dichos funcionarios no dependan de cambios de gobierno</a:t>
            </a:r>
            <a:r>
              <a:rPr lang="es-PA" sz="26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PA" sz="2600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600" dirty="0" smtClean="0">
                <a:solidFill>
                  <a:schemeClr val="tx1"/>
                </a:solidFill>
              </a:rPr>
              <a:t>Diferenciar </a:t>
            </a:r>
            <a:r>
              <a:rPr lang="es-PA" sz="2600" dirty="0">
                <a:solidFill>
                  <a:schemeClr val="tx1"/>
                </a:solidFill>
              </a:rPr>
              <a:t>las necesidades de la mujer trabajadora en el Agro</a:t>
            </a:r>
            <a:r>
              <a:rPr lang="es-PA" sz="26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PA" sz="2600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600" dirty="0">
                <a:solidFill>
                  <a:schemeClr val="tx1"/>
                </a:solidFill>
              </a:rPr>
              <a:t>Que se refuerce las </a:t>
            </a:r>
            <a:r>
              <a:rPr lang="es-PA" sz="2600" dirty="0" smtClean="0">
                <a:solidFill>
                  <a:schemeClr val="tx1"/>
                </a:solidFill>
              </a:rPr>
              <a:t>inspecciones</a:t>
            </a:r>
          </a:p>
          <a:p>
            <a:pPr lvl="0" algn="just"/>
            <a:endParaRPr lang="es-PA" sz="2600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PA" sz="2600" dirty="0">
                <a:solidFill>
                  <a:schemeClr val="tx1"/>
                </a:solidFill>
              </a:rPr>
              <a:t>Que el estado no solo rija </a:t>
            </a:r>
            <a:r>
              <a:rPr lang="es-PA" sz="2600" dirty="0" smtClean="0">
                <a:solidFill>
                  <a:schemeClr val="tx1"/>
                </a:solidFill>
              </a:rPr>
              <a:t>en las </a:t>
            </a:r>
            <a:r>
              <a:rPr lang="es-PA" sz="2600" dirty="0">
                <a:solidFill>
                  <a:schemeClr val="tx1"/>
                </a:solidFill>
              </a:rPr>
              <a:t>empresas privadas </a:t>
            </a:r>
          </a:p>
          <a:p>
            <a:pPr algn="just"/>
            <a:r>
              <a:rPr lang="es-PA" sz="2600" dirty="0">
                <a:solidFill>
                  <a:schemeClr val="tx1"/>
                </a:solidFill>
              </a:rPr>
              <a:t> </a:t>
            </a:r>
          </a:p>
          <a:p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395</Words>
  <Application>Microsoft Office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TALLER DE DISCUSIÓN Y REDACCIÓN DE LAS PROPUESTAS SOBRE SEGURIDAD Y SALUD EN EL TRABAJO, SECTOR DE LA AGROINDUSTRIA</vt:lpstr>
      <vt:lpstr>1. Legislación</vt:lpstr>
      <vt:lpstr>Presentación de PowerPoint</vt:lpstr>
      <vt:lpstr>3. Estadísticas</vt:lpstr>
      <vt:lpstr>4. Salud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DISCUSIÓN Y REDACCIÓN DE LAS PROPUESTAS SOBRE SEGURIDAD Y SALUD EN EL TRABAJO, SECTOR DE LA AGROINDUSTRIA</dc:title>
  <dc:creator>Victor Manuel VT. Torres de Leon</dc:creator>
  <cp:lastModifiedBy>Victor Manuel VT. Torres de Leon</cp:lastModifiedBy>
  <cp:revision>22</cp:revision>
  <dcterms:created xsi:type="dcterms:W3CDTF">2023-05-12T15:16:47Z</dcterms:created>
  <dcterms:modified xsi:type="dcterms:W3CDTF">2023-05-16T13:11:39Z</dcterms:modified>
</cp:coreProperties>
</file>