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18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1553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8408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4804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600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65887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08821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3271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0070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51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0722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4277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8784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6677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6149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6010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6546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9970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C6FD548-E37B-47EC-9EBD-12CC72D066D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812966-8841-4A47-B42E-2D7EC81329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3809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3066585"/>
            <a:ext cx="8689976" cy="1189461"/>
          </a:xfrm>
        </p:spPr>
        <p:txBody>
          <a:bodyPr>
            <a:normAutofit/>
          </a:bodyPr>
          <a:lstStyle/>
          <a:p>
            <a:r>
              <a:rPr lang="es-PA" sz="4000" dirty="0" smtClean="0">
                <a:latin typeface="+mn-lt"/>
              </a:rPr>
              <a:t>MINERÍA </a:t>
            </a:r>
            <a:r>
              <a:rPr lang="es-PA" sz="4000" dirty="0" smtClean="0">
                <a:latin typeface="+mn-lt"/>
              </a:rPr>
              <a:t>SEGURA</a:t>
            </a:r>
            <a:br>
              <a:rPr lang="es-PA" sz="4000" dirty="0" smtClean="0">
                <a:latin typeface="+mn-lt"/>
              </a:rPr>
            </a:br>
            <a:r>
              <a:rPr lang="es-PA" sz="2000" dirty="0" smtClean="0">
                <a:latin typeface="+mn-lt"/>
              </a:rPr>
              <a:t>MIENTRAS MÁS SEGURO, MEJOR</a:t>
            </a:r>
            <a:endParaRPr lang="es-PA" sz="3600" dirty="0">
              <a:latin typeface="+mn-lt"/>
            </a:endParaRPr>
          </a:p>
        </p:txBody>
      </p:sp>
      <p:pic>
        <p:nvPicPr>
          <p:cNvPr id="3" name="Imagen 2" descr="C:\Users\vitorres\Downloads\Foro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32"/>
          <a:stretch/>
        </p:blipFill>
        <p:spPr bwMode="auto">
          <a:xfrm>
            <a:off x="1115765" y="1407609"/>
            <a:ext cx="5611495" cy="1009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99531" y="2587083"/>
            <a:ext cx="3021981" cy="47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03, 04 y 05 de mayo 2023</a:t>
            </a:r>
            <a:endParaRPr lang="es-P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4829" y="1315843"/>
            <a:ext cx="4668931" cy="1382751"/>
          </a:xfrm>
        </p:spPr>
        <p:txBody>
          <a:bodyPr>
            <a:normAutofit fontScale="90000"/>
          </a:bodyPr>
          <a:lstStyle/>
          <a:p>
            <a:pPr algn="l"/>
            <a:r>
              <a:rPr lang="es-PA" sz="2400" dirty="0" smtClean="0">
                <a:latin typeface="+mn-lt"/>
              </a:rPr>
              <a:t>Algunos de los asistentes </a:t>
            </a:r>
            <a:r>
              <a:rPr lang="es-PA" sz="2400" dirty="0" err="1" smtClean="0">
                <a:latin typeface="+mn-lt"/>
              </a:rPr>
              <a:t>aL</a:t>
            </a:r>
            <a:r>
              <a:rPr lang="es-PA" sz="2400" dirty="0" smtClean="0">
                <a:latin typeface="+mn-lt"/>
              </a:rPr>
              <a:t> TALLER DEL </a:t>
            </a:r>
            <a:r>
              <a:rPr lang="es-PA" sz="2400" dirty="0" smtClean="0">
                <a:latin typeface="+mn-lt"/>
              </a:rPr>
              <a:t>III foro </a:t>
            </a:r>
            <a:r>
              <a:rPr lang="es-PA" sz="2400" dirty="0" smtClean="0">
                <a:latin typeface="+mn-lt"/>
              </a:rPr>
              <a:t>INTERNACIONAL DE SST enfocados </a:t>
            </a:r>
            <a:r>
              <a:rPr lang="es-PA" sz="2400" dirty="0" smtClean="0">
                <a:latin typeface="+mn-lt"/>
              </a:rPr>
              <a:t>en el sector minero:</a:t>
            </a:r>
            <a:endParaRPr lang="es-PA" sz="2400" dirty="0">
              <a:latin typeface="+mn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4829" y="3801729"/>
            <a:ext cx="9030281" cy="2479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A" dirty="0" smtClean="0">
                <a:solidFill>
                  <a:schemeClr val="tx1"/>
                </a:solidFill>
              </a:rPr>
              <a:t>Nos acompañan  la CONUSI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 smtClean="0">
                <a:solidFill>
                  <a:schemeClr val="tx1"/>
                </a:solidFill>
              </a:rPr>
              <a:t>Alex Ramos y Victor Victoria inspectores de la Dirección Regional Especial de Trabajo –PMP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 err="1" smtClean="0">
                <a:solidFill>
                  <a:schemeClr val="tx1"/>
                </a:solidFill>
              </a:rPr>
              <a:t>Erica</a:t>
            </a:r>
            <a:r>
              <a:rPr lang="es-US" dirty="0" smtClean="0">
                <a:solidFill>
                  <a:schemeClr val="tx1"/>
                </a:solidFill>
              </a:rPr>
              <a:t> </a:t>
            </a:r>
            <a:r>
              <a:rPr lang="es-US" dirty="0" err="1" smtClean="0">
                <a:solidFill>
                  <a:schemeClr val="tx1"/>
                </a:solidFill>
              </a:rPr>
              <a:t>Cheng</a:t>
            </a:r>
            <a:r>
              <a:rPr lang="es-US" dirty="0" smtClean="0">
                <a:solidFill>
                  <a:schemeClr val="tx1"/>
                </a:solidFill>
              </a:rPr>
              <a:t> de Recursos Minerales del MICI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 smtClean="0">
                <a:solidFill>
                  <a:schemeClr val="tx1"/>
                </a:solidFill>
              </a:rPr>
              <a:t>Lic. Carlos Landero Director Nacional de </a:t>
            </a:r>
            <a:r>
              <a:rPr lang="es-US" dirty="0" smtClean="0">
                <a:solidFill>
                  <a:schemeClr val="tx1"/>
                </a:solidFill>
              </a:rPr>
              <a:t>Inspección MITRADEL</a:t>
            </a:r>
            <a:endParaRPr lang="es-US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 err="1" smtClean="0">
                <a:solidFill>
                  <a:schemeClr val="tx1"/>
                </a:solidFill>
              </a:rPr>
              <a:t>Maurín</a:t>
            </a:r>
            <a:r>
              <a:rPr lang="es-US" dirty="0" smtClean="0">
                <a:solidFill>
                  <a:schemeClr val="tx1"/>
                </a:solidFill>
              </a:rPr>
              <a:t> Flores de STM operadora de equipo pesado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 err="1" smtClean="0">
                <a:solidFill>
                  <a:schemeClr val="tx1"/>
                </a:solidFill>
              </a:rPr>
              <a:t>Lusiano</a:t>
            </a:r>
            <a:r>
              <a:rPr lang="es-US" dirty="0" smtClean="0">
                <a:solidFill>
                  <a:schemeClr val="tx1"/>
                </a:solidFill>
              </a:rPr>
              <a:t> De Gracia jefe de conciliación dentro del MITRADEL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 smtClean="0">
                <a:solidFill>
                  <a:schemeClr val="tx1"/>
                </a:solidFill>
              </a:rPr>
              <a:t>Roberto Pineda expositor nacional de Panamá </a:t>
            </a:r>
            <a:r>
              <a:rPr lang="es-US" dirty="0" err="1" smtClean="0">
                <a:solidFill>
                  <a:schemeClr val="tx1"/>
                </a:solidFill>
              </a:rPr>
              <a:t>Consulting</a:t>
            </a:r>
            <a:r>
              <a:rPr lang="es-US" dirty="0" smtClean="0">
                <a:solidFill>
                  <a:schemeClr val="tx1"/>
                </a:solidFill>
              </a:rPr>
              <a:t> </a:t>
            </a:r>
            <a:r>
              <a:rPr lang="es-US" dirty="0" err="1" smtClean="0">
                <a:solidFill>
                  <a:schemeClr val="tx1"/>
                </a:solidFill>
              </a:rPr>
              <a:t>Group</a:t>
            </a:r>
            <a:endParaRPr lang="es-US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 smtClean="0">
                <a:solidFill>
                  <a:schemeClr val="tx1"/>
                </a:solidFill>
              </a:rPr>
              <a:t>Ing. Enrique </a:t>
            </a:r>
            <a:r>
              <a:rPr lang="es-US" dirty="0" err="1" smtClean="0">
                <a:solidFill>
                  <a:schemeClr val="tx1"/>
                </a:solidFill>
              </a:rPr>
              <a:t>Zeballos</a:t>
            </a:r>
            <a:r>
              <a:rPr lang="es-US" dirty="0" smtClean="0">
                <a:solidFill>
                  <a:schemeClr val="tx1"/>
                </a:solidFill>
              </a:rPr>
              <a:t> expositor internacional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US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US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US" sz="1200" dirty="0" smtClean="0">
              <a:solidFill>
                <a:schemeClr val="tx1"/>
              </a:solidFill>
            </a:endParaRPr>
          </a:p>
          <a:p>
            <a:endParaRPr lang="es-PA" sz="1200" dirty="0" smtClean="0">
              <a:solidFill>
                <a:schemeClr val="tx1"/>
              </a:solidFill>
            </a:endParaRPr>
          </a:p>
          <a:p>
            <a:endParaRPr lang="es-PA" sz="120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43760" y="1315843"/>
            <a:ext cx="6691630" cy="2564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A" dirty="0" smtClean="0">
                <a:solidFill>
                  <a:schemeClr val="tx1"/>
                </a:solidFill>
              </a:rPr>
              <a:t>Jorge Rubio </a:t>
            </a:r>
            <a:r>
              <a:rPr lang="es-US" dirty="0" smtClean="0">
                <a:solidFill>
                  <a:schemeClr val="tx1"/>
                </a:solidFill>
              </a:rPr>
              <a:t>operador de equipo pesado (dicta clases en INADEH)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 smtClean="0">
                <a:solidFill>
                  <a:schemeClr val="tx1"/>
                </a:solidFill>
              </a:rPr>
              <a:t>Juan Octavio Lee (Sindicato de Industrias Minera en Panamá),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 smtClean="0">
                <a:solidFill>
                  <a:schemeClr val="tx1"/>
                </a:solidFill>
              </a:rPr>
              <a:t>Osvaldo </a:t>
            </a:r>
            <a:r>
              <a:rPr lang="es-US" dirty="0" err="1" smtClean="0">
                <a:solidFill>
                  <a:schemeClr val="tx1"/>
                </a:solidFill>
              </a:rPr>
              <a:t>Tallet</a:t>
            </a:r>
            <a:r>
              <a:rPr lang="es-US" dirty="0" smtClean="0">
                <a:solidFill>
                  <a:schemeClr val="tx1"/>
                </a:solidFill>
              </a:rPr>
              <a:t>, secretario general de STM dentro de Minera Panamá,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 smtClean="0">
                <a:solidFill>
                  <a:schemeClr val="tx1"/>
                </a:solidFill>
              </a:rPr>
              <a:t>Juan Carlos Méndez, de parte de proveedores de Minera Panamá,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 smtClean="0">
                <a:solidFill>
                  <a:schemeClr val="tx1"/>
                </a:solidFill>
              </a:rPr>
              <a:t>Jesús del Sindicato mayoritario ( UTRAMIPA)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 smtClean="0">
                <a:solidFill>
                  <a:schemeClr val="tx1"/>
                </a:solidFill>
              </a:rPr>
              <a:t>Veras Frías (SUNTRACS).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 smtClean="0">
                <a:solidFill>
                  <a:schemeClr val="tx1"/>
                </a:solidFill>
              </a:rPr>
              <a:t>MINSA en representación de SST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 smtClean="0">
                <a:solidFill>
                  <a:schemeClr val="tx1"/>
                </a:solidFill>
              </a:rPr>
              <a:t>Leonardo Carrasco de SINTICOP. </a:t>
            </a:r>
          </a:p>
          <a:p>
            <a:endParaRPr lang="es-P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7599" y="1342497"/>
            <a:ext cx="9144000" cy="672569"/>
          </a:xfrm>
        </p:spPr>
        <p:txBody>
          <a:bodyPr>
            <a:normAutofit/>
          </a:bodyPr>
          <a:lstStyle/>
          <a:p>
            <a:pPr algn="l"/>
            <a:r>
              <a:rPr lang="es-PA" sz="3200" b="1" dirty="0" smtClean="0"/>
              <a:t>Comentarios, preguntas y solicitudes</a:t>
            </a:r>
            <a:endParaRPr lang="es-PA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7599" y="2421467"/>
            <a:ext cx="10498667" cy="3081866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es-US" dirty="0" smtClean="0"/>
              <a:t>1</a:t>
            </a:r>
            <a:r>
              <a:rPr lang="es-US" sz="2800" dirty="0" smtClean="0"/>
              <a:t>. </a:t>
            </a:r>
            <a:r>
              <a:rPr lang="es-US" sz="2800" dirty="0" smtClean="0">
                <a:solidFill>
                  <a:schemeClr val="tx1"/>
                </a:solidFill>
              </a:rPr>
              <a:t>Mientras </a:t>
            </a:r>
            <a:r>
              <a:rPr lang="es-US" sz="2800" dirty="0">
                <a:solidFill>
                  <a:schemeClr val="tx1"/>
                </a:solidFill>
              </a:rPr>
              <a:t>exista operación, existe riesgo.  </a:t>
            </a:r>
            <a:endParaRPr lang="es-PA" sz="2800" dirty="0">
              <a:solidFill>
                <a:schemeClr val="tx1"/>
              </a:solidFill>
            </a:endParaRPr>
          </a:p>
          <a:p>
            <a:pPr lvl="0" algn="l"/>
            <a:r>
              <a:rPr lang="es-US" sz="2800" dirty="0" smtClean="0">
                <a:solidFill>
                  <a:schemeClr val="tx1"/>
                </a:solidFill>
              </a:rPr>
              <a:t>	a. Aplicación </a:t>
            </a:r>
            <a:r>
              <a:rPr lang="es-US" sz="2800" dirty="0">
                <a:solidFill>
                  <a:schemeClr val="tx1"/>
                </a:solidFill>
              </a:rPr>
              <a:t>del decreto 2 </a:t>
            </a:r>
            <a:endParaRPr lang="es-PA" sz="2800" dirty="0">
              <a:solidFill>
                <a:schemeClr val="tx1"/>
              </a:solidFill>
            </a:endParaRPr>
          </a:p>
          <a:p>
            <a:pPr lvl="0" algn="l"/>
            <a:r>
              <a:rPr lang="es-US" sz="2800" dirty="0" smtClean="0">
                <a:solidFill>
                  <a:schemeClr val="tx1"/>
                </a:solidFill>
              </a:rPr>
              <a:t>	b. Convenio </a:t>
            </a:r>
            <a:r>
              <a:rPr lang="es-US" sz="2800" dirty="0">
                <a:solidFill>
                  <a:schemeClr val="tx1"/>
                </a:solidFill>
              </a:rPr>
              <a:t>81. OIT</a:t>
            </a:r>
            <a:endParaRPr lang="es-PA" sz="2800" dirty="0">
              <a:solidFill>
                <a:schemeClr val="tx1"/>
              </a:solidFill>
            </a:endParaRPr>
          </a:p>
          <a:p>
            <a:pPr lvl="0" algn="l"/>
            <a:r>
              <a:rPr lang="es-US" sz="2800" dirty="0" smtClean="0">
                <a:solidFill>
                  <a:schemeClr val="tx1"/>
                </a:solidFill>
              </a:rPr>
              <a:t>	c. Que </a:t>
            </a:r>
            <a:r>
              <a:rPr lang="es-US" sz="2800" dirty="0">
                <a:solidFill>
                  <a:schemeClr val="tx1"/>
                </a:solidFill>
              </a:rPr>
              <a:t>se ratifique el convenio 176 de la OIT</a:t>
            </a:r>
            <a:endParaRPr lang="es-PA" sz="2800" dirty="0">
              <a:solidFill>
                <a:schemeClr val="tx1"/>
              </a:solidFill>
            </a:endParaRPr>
          </a:p>
          <a:p>
            <a:pPr lvl="0" algn="l"/>
            <a:r>
              <a:rPr lang="es-US" sz="2800" dirty="0" smtClean="0">
                <a:solidFill>
                  <a:schemeClr val="tx1"/>
                </a:solidFill>
              </a:rPr>
              <a:t>	d. Tomar </a:t>
            </a:r>
            <a:r>
              <a:rPr lang="es-US" sz="2800" dirty="0">
                <a:solidFill>
                  <a:schemeClr val="tx1"/>
                </a:solidFill>
              </a:rPr>
              <a:t>en cuenta lo conversado en la Convención </a:t>
            </a:r>
            <a:r>
              <a:rPr lang="es-US" sz="2800" dirty="0" smtClean="0">
                <a:solidFill>
                  <a:schemeClr val="tx1"/>
                </a:solidFill>
              </a:rPr>
              <a:t>de 	 	    Ginebra año </a:t>
            </a:r>
            <a:r>
              <a:rPr lang="es-US" sz="2800" dirty="0">
                <a:solidFill>
                  <a:schemeClr val="tx1"/>
                </a:solidFill>
              </a:rPr>
              <a:t>2016, minería a cielo abierto.</a:t>
            </a:r>
            <a:endParaRPr lang="es-PA" sz="2800" dirty="0">
              <a:solidFill>
                <a:schemeClr val="tx1"/>
              </a:solidFill>
            </a:endParaRPr>
          </a:p>
          <a:p>
            <a:pPr algn="l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9691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3297" y="759522"/>
            <a:ext cx="11700933" cy="5892800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es-US" dirty="0" smtClean="0">
                <a:solidFill>
                  <a:schemeClr val="tx1"/>
                </a:solidFill>
              </a:rPr>
              <a:t>2.  </a:t>
            </a:r>
            <a:r>
              <a:rPr lang="es-US" b="1" dirty="0" smtClean="0">
                <a:solidFill>
                  <a:schemeClr val="tx1"/>
                </a:solidFill>
              </a:rPr>
              <a:t>Comité </a:t>
            </a:r>
            <a:r>
              <a:rPr lang="es-US" b="1" dirty="0">
                <a:solidFill>
                  <a:schemeClr val="tx1"/>
                </a:solidFill>
              </a:rPr>
              <a:t>de Salud y Seguridad dentro de las empresas:</a:t>
            </a:r>
            <a:endParaRPr lang="es-PA" b="1" dirty="0">
              <a:solidFill>
                <a:schemeClr val="tx1"/>
              </a:solidFill>
            </a:endParaRPr>
          </a:p>
          <a:p>
            <a:pPr lvl="0" algn="l"/>
            <a:r>
              <a:rPr lang="es-US" dirty="0">
                <a:solidFill>
                  <a:schemeClr val="tx1"/>
                </a:solidFill>
              </a:rPr>
              <a:t> </a:t>
            </a:r>
            <a:r>
              <a:rPr lang="es-US" dirty="0" smtClean="0">
                <a:solidFill>
                  <a:schemeClr val="tx1"/>
                </a:solidFill>
              </a:rPr>
              <a:t>	a</a:t>
            </a:r>
            <a:r>
              <a:rPr lang="es-US" dirty="0" smtClean="0">
                <a:solidFill>
                  <a:schemeClr val="tx1"/>
                </a:solidFill>
              </a:rPr>
              <a:t>.  </a:t>
            </a:r>
            <a:r>
              <a:rPr lang="es-US" dirty="0" smtClean="0">
                <a:solidFill>
                  <a:schemeClr val="tx1"/>
                </a:solidFill>
              </a:rPr>
              <a:t>De </a:t>
            </a:r>
            <a:r>
              <a:rPr lang="es-US" dirty="0">
                <a:solidFill>
                  <a:schemeClr val="tx1"/>
                </a:solidFill>
              </a:rPr>
              <a:t>acuerdo a las áreas falta apoyo por parte empresarial. 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b. </a:t>
            </a:r>
            <a:r>
              <a:rPr lang="es-US" dirty="0" smtClean="0">
                <a:solidFill>
                  <a:schemeClr val="tx1"/>
                </a:solidFill>
              </a:rPr>
              <a:t> Se </a:t>
            </a:r>
            <a:r>
              <a:rPr lang="es-US" dirty="0">
                <a:solidFill>
                  <a:schemeClr val="tx1"/>
                </a:solidFill>
              </a:rPr>
              <a:t>indica que no se hacen reuniones ni visitas junto al Ministerio de </a:t>
            </a:r>
            <a:r>
              <a:rPr lang="es-US" dirty="0" smtClean="0">
                <a:solidFill>
                  <a:schemeClr val="tx1"/>
                </a:solidFill>
              </a:rPr>
              <a:t>Trabajo</a:t>
            </a:r>
            <a:r>
              <a:rPr lang="es-US" dirty="0">
                <a:solidFill>
                  <a:schemeClr val="tx1"/>
                </a:solidFill>
              </a:rPr>
              <a:t>. </a:t>
            </a:r>
            <a:r>
              <a:rPr lang="es-US" dirty="0" smtClean="0">
                <a:solidFill>
                  <a:schemeClr val="tx1"/>
                </a:solidFill>
              </a:rPr>
              <a:t>	  	   </a:t>
            </a:r>
            <a:r>
              <a:rPr lang="es-US" dirty="0" smtClean="0">
                <a:solidFill>
                  <a:schemeClr val="tx1"/>
                </a:solidFill>
              </a:rPr>
              <a:t>  </a:t>
            </a:r>
            <a:r>
              <a:rPr lang="es-US" u="sng" dirty="0" smtClean="0">
                <a:solidFill>
                  <a:schemeClr val="tx1"/>
                </a:solidFill>
              </a:rPr>
              <a:t>Sugerencia</a:t>
            </a:r>
            <a:endParaRPr lang="es-PA" u="sng" dirty="0">
              <a:solidFill>
                <a:schemeClr val="tx1"/>
              </a:solidFill>
            </a:endParaRPr>
          </a:p>
          <a:p>
            <a:pPr lvl="0" algn="l"/>
            <a:r>
              <a:rPr lang="es-US" dirty="0">
                <a:solidFill>
                  <a:schemeClr val="tx1"/>
                </a:solidFill>
              </a:rPr>
              <a:t> </a:t>
            </a:r>
            <a:r>
              <a:rPr lang="es-US" dirty="0" smtClean="0">
                <a:solidFill>
                  <a:schemeClr val="tx1"/>
                </a:solidFill>
              </a:rPr>
              <a:t>	c.  Ampliar </a:t>
            </a:r>
            <a:r>
              <a:rPr lang="es-US" dirty="0">
                <a:solidFill>
                  <a:schemeClr val="tx1"/>
                </a:solidFill>
              </a:rPr>
              <a:t>las inspecciones. 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d.  Comité </a:t>
            </a:r>
            <a:r>
              <a:rPr lang="es-US" dirty="0">
                <a:solidFill>
                  <a:schemeClr val="tx1"/>
                </a:solidFill>
              </a:rPr>
              <a:t>tripartita (gobierno, empresa y sindicato) ligado a SST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e.  Revisar </a:t>
            </a:r>
            <a:r>
              <a:rPr lang="es-US" dirty="0">
                <a:solidFill>
                  <a:schemeClr val="tx1"/>
                </a:solidFill>
              </a:rPr>
              <a:t>el alcance para inspectores en áreas 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f. </a:t>
            </a:r>
            <a:r>
              <a:rPr lang="es-US" dirty="0" smtClean="0">
                <a:solidFill>
                  <a:schemeClr val="tx1"/>
                </a:solidFill>
              </a:rPr>
              <a:t>  </a:t>
            </a:r>
            <a:r>
              <a:rPr lang="es-US" dirty="0" smtClean="0">
                <a:solidFill>
                  <a:schemeClr val="tx1"/>
                </a:solidFill>
              </a:rPr>
              <a:t>Capacitación </a:t>
            </a:r>
            <a:r>
              <a:rPr lang="es-US" dirty="0">
                <a:solidFill>
                  <a:schemeClr val="tx1"/>
                </a:solidFill>
              </a:rPr>
              <a:t>y empoderamiento al personal institucional (funcionarios) para </a:t>
            </a:r>
            <a:r>
              <a:rPr lang="es-US" dirty="0" smtClean="0">
                <a:solidFill>
                  <a:schemeClr val="tx1"/>
                </a:solidFill>
              </a:rPr>
              <a:t>	</a:t>
            </a:r>
            <a:r>
              <a:rPr lang="es-US" dirty="0" smtClean="0">
                <a:solidFill>
                  <a:schemeClr val="tx1"/>
                </a:solidFill>
              </a:rPr>
              <a:t> 	     mejor fiscalización </a:t>
            </a:r>
            <a:r>
              <a:rPr lang="es-US" dirty="0">
                <a:solidFill>
                  <a:schemeClr val="tx1"/>
                </a:solidFill>
              </a:rPr>
              <a:t>en conjunto con los trabajadores. </a:t>
            </a:r>
            <a:r>
              <a:rPr lang="es-US" u="sng" dirty="0">
                <a:solidFill>
                  <a:schemeClr val="tx1"/>
                </a:solidFill>
              </a:rPr>
              <a:t>Sugerencia</a:t>
            </a:r>
            <a:r>
              <a:rPr lang="es-US" dirty="0">
                <a:solidFill>
                  <a:schemeClr val="tx1"/>
                </a:solidFill>
              </a:rPr>
              <a:t>: procurar la </a:t>
            </a:r>
            <a:r>
              <a:rPr lang="es-US" dirty="0" smtClean="0">
                <a:solidFill>
                  <a:schemeClr val="tx1"/>
                </a:solidFill>
              </a:rPr>
              <a:t>	</a:t>
            </a:r>
            <a:r>
              <a:rPr lang="es-US" dirty="0" smtClean="0">
                <a:solidFill>
                  <a:schemeClr val="tx1"/>
                </a:solidFill>
              </a:rPr>
              <a:t>     continuidad del </a:t>
            </a:r>
            <a:r>
              <a:rPr lang="es-US" dirty="0" smtClean="0">
                <a:solidFill>
                  <a:schemeClr val="tx1"/>
                </a:solidFill>
              </a:rPr>
              <a:t>personal </a:t>
            </a:r>
            <a:r>
              <a:rPr lang="es-US" dirty="0">
                <a:solidFill>
                  <a:schemeClr val="tx1"/>
                </a:solidFill>
              </a:rPr>
              <a:t>técnico capacitado y/o especializado en materia de </a:t>
            </a:r>
            <a:r>
              <a:rPr lang="es-US" dirty="0" smtClean="0">
                <a:solidFill>
                  <a:schemeClr val="tx1"/>
                </a:solidFill>
              </a:rPr>
              <a:t>	</a:t>
            </a:r>
            <a:r>
              <a:rPr lang="es-US" dirty="0" smtClean="0">
                <a:solidFill>
                  <a:schemeClr val="tx1"/>
                </a:solidFill>
              </a:rPr>
              <a:t> 	     minería</a:t>
            </a:r>
            <a:r>
              <a:rPr lang="es-US" dirty="0" smtClean="0">
                <a:solidFill>
                  <a:schemeClr val="tx1"/>
                </a:solidFill>
              </a:rPr>
              <a:t>.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g.  Generar </a:t>
            </a:r>
            <a:r>
              <a:rPr lang="es-US" dirty="0">
                <a:solidFill>
                  <a:schemeClr val="tx1"/>
                </a:solidFill>
              </a:rPr>
              <a:t>documento (manuales) que respalde las inspecciones.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h. </a:t>
            </a:r>
            <a:r>
              <a:rPr lang="es-US" dirty="0" smtClean="0">
                <a:solidFill>
                  <a:schemeClr val="tx1"/>
                </a:solidFill>
              </a:rPr>
              <a:t> Dar </a:t>
            </a:r>
            <a:r>
              <a:rPr lang="es-US" dirty="0">
                <a:solidFill>
                  <a:schemeClr val="tx1"/>
                </a:solidFill>
              </a:rPr>
              <a:t>seguimiento al informe de Mesa de </a:t>
            </a:r>
            <a:r>
              <a:rPr lang="es-US" dirty="0" smtClean="0">
                <a:solidFill>
                  <a:schemeClr val="tx1"/>
                </a:solidFill>
              </a:rPr>
              <a:t>Diálogo </a:t>
            </a:r>
            <a:r>
              <a:rPr lang="es-US" dirty="0">
                <a:solidFill>
                  <a:schemeClr val="tx1"/>
                </a:solidFill>
              </a:rPr>
              <a:t>2013 por el desarrollo responsable </a:t>
            </a:r>
            <a:r>
              <a:rPr lang="es-US" dirty="0" smtClean="0">
                <a:solidFill>
                  <a:schemeClr val="tx1"/>
                </a:solidFill>
              </a:rPr>
              <a:t>	    </a:t>
            </a:r>
            <a:r>
              <a:rPr lang="es-US" dirty="0" smtClean="0">
                <a:solidFill>
                  <a:schemeClr val="tx1"/>
                </a:solidFill>
              </a:rPr>
              <a:t> de </a:t>
            </a:r>
            <a:r>
              <a:rPr lang="es-US" dirty="0">
                <a:solidFill>
                  <a:schemeClr val="tx1"/>
                </a:solidFill>
              </a:rPr>
              <a:t>los </a:t>
            </a:r>
            <a:r>
              <a:rPr lang="es-US" dirty="0" smtClean="0">
                <a:solidFill>
                  <a:schemeClr val="tx1"/>
                </a:solidFill>
              </a:rPr>
              <a:t>Recursos </a:t>
            </a:r>
            <a:r>
              <a:rPr lang="es-US" dirty="0">
                <a:solidFill>
                  <a:schemeClr val="tx1"/>
                </a:solidFill>
              </a:rPr>
              <a:t>Mineros de Panamá</a:t>
            </a:r>
            <a:endParaRPr lang="es-PA" dirty="0">
              <a:solidFill>
                <a:schemeClr val="tx1"/>
              </a:solidFill>
            </a:endParaRPr>
          </a:p>
          <a:p>
            <a:r>
              <a:rPr lang="es-US" dirty="0">
                <a:solidFill>
                  <a:schemeClr val="tx1"/>
                </a:solidFill>
              </a:rPr>
              <a:t> </a:t>
            </a:r>
            <a:endParaRPr lang="es-PA" dirty="0">
              <a:solidFill>
                <a:schemeClr val="tx1"/>
              </a:solidFill>
            </a:endParaRPr>
          </a:p>
          <a:p>
            <a:pPr algn="l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3602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2001" y="677333"/>
            <a:ext cx="10888132" cy="5520267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es-US" b="1" dirty="0" smtClean="0">
                <a:solidFill>
                  <a:schemeClr val="tx1"/>
                </a:solidFill>
              </a:rPr>
              <a:t>3</a:t>
            </a:r>
            <a:r>
              <a:rPr lang="es-US" dirty="0" smtClean="0">
                <a:solidFill>
                  <a:schemeClr val="tx1"/>
                </a:solidFill>
              </a:rPr>
              <a:t>.  </a:t>
            </a:r>
            <a:r>
              <a:rPr lang="es-US" b="1" dirty="0" smtClean="0">
                <a:solidFill>
                  <a:schemeClr val="tx1"/>
                </a:solidFill>
              </a:rPr>
              <a:t>Cuál </a:t>
            </a:r>
            <a:r>
              <a:rPr lang="es-US" b="1" dirty="0">
                <a:solidFill>
                  <a:schemeClr val="tx1"/>
                </a:solidFill>
              </a:rPr>
              <a:t>sería el procedimiento ideal?</a:t>
            </a:r>
            <a:r>
              <a:rPr lang="es-US" dirty="0">
                <a:solidFill>
                  <a:schemeClr val="tx1"/>
                </a:solidFill>
              </a:rPr>
              <a:t>  </a:t>
            </a:r>
            <a:endParaRPr lang="es-PA" dirty="0">
              <a:solidFill>
                <a:schemeClr val="tx1"/>
              </a:solidFill>
            </a:endParaRPr>
          </a:p>
          <a:p>
            <a:pPr algn="l"/>
            <a:r>
              <a:rPr lang="es-US" dirty="0" smtClean="0">
                <a:solidFill>
                  <a:schemeClr val="tx1"/>
                </a:solidFill>
              </a:rPr>
              <a:t>	</a:t>
            </a:r>
            <a:r>
              <a:rPr lang="es-US" u="sng" dirty="0" smtClean="0">
                <a:solidFill>
                  <a:schemeClr val="tx1"/>
                </a:solidFill>
              </a:rPr>
              <a:t>Sugerencias:</a:t>
            </a:r>
            <a:r>
              <a:rPr lang="es-US" dirty="0" smtClean="0">
                <a:solidFill>
                  <a:schemeClr val="tx1"/>
                </a:solidFill>
              </a:rPr>
              <a:t> 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a.  Crear </a:t>
            </a:r>
            <a:r>
              <a:rPr lang="es-US" dirty="0">
                <a:solidFill>
                  <a:schemeClr val="tx1"/>
                </a:solidFill>
              </a:rPr>
              <a:t>un Comité Nacional de Salud y Seguridad para el sector minero </a:t>
            </a:r>
            <a:r>
              <a:rPr lang="es-US" dirty="0" smtClean="0">
                <a:solidFill>
                  <a:schemeClr val="tx1"/>
                </a:solidFill>
              </a:rPr>
              <a:t>	  	     (</a:t>
            </a:r>
            <a:r>
              <a:rPr lang="es-US" dirty="0">
                <a:solidFill>
                  <a:schemeClr val="tx1"/>
                </a:solidFill>
              </a:rPr>
              <a:t>privado, publico, trabajadores, sindical, academias y </a:t>
            </a:r>
            <a:r>
              <a:rPr lang="es-US" dirty="0" err="1">
                <a:solidFill>
                  <a:schemeClr val="tx1"/>
                </a:solidFill>
              </a:rPr>
              <a:t>ongs</a:t>
            </a:r>
            <a:r>
              <a:rPr lang="es-US" dirty="0">
                <a:solidFill>
                  <a:schemeClr val="tx1"/>
                </a:solidFill>
              </a:rPr>
              <a:t>),  se debe incluir </a:t>
            </a:r>
            <a:r>
              <a:rPr lang="es-US" dirty="0" smtClean="0">
                <a:solidFill>
                  <a:schemeClr val="tx1"/>
                </a:solidFill>
              </a:rPr>
              <a:t>  	     la </a:t>
            </a:r>
            <a:r>
              <a:rPr lang="es-US" dirty="0">
                <a:solidFill>
                  <a:schemeClr val="tx1"/>
                </a:solidFill>
              </a:rPr>
              <a:t>cámara Minera de Panamá.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b.  Comité </a:t>
            </a:r>
            <a:r>
              <a:rPr lang="es-US" dirty="0">
                <a:solidFill>
                  <a:schemeClr val="tx1"/>
                </a:solidFill>
              </a:rPr>
              <a:t>tripartita (gobierno, empresa y sindicato) ligado a SST para </a:t>
            </a:r>
            <a:r>
              <a:rPr lang="es-US" dirty="0" smtClean="0">
                <a:solidFill>
                  <a:schemeClr val="tx1"/>
                </a:solidFill>
              </a:rPr>
              <a:t>	  	     proyectos </a:t>
            </a:r>
            <a:r>
              <a:rPr lang="es-US" dirty="0">
                <a:solidFill>
                  <a:schemeClr val="tx1"/>
                </a:solidFill>
              </a:rPr>
              <a:t>mineros.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c.  Coordinación </a:t>
            </a:r>
            <a:r>
              <a:rPr lang="es-US" dirty="0">
                <a:solidFill>
                  <a:schemeClr val="tx1"/>
                </a:solidFill>
              </a:rPr>
              <a:t>interinstitucional para evitar dualidad de funciones. </a:t>
            </a:r>
            <a:endParaRPr lang="es-PA" dirty="0" smtClean="0">
              <a:solidFill>
                <a:schemeClr val="tx1"/>
              </a:solidFill>
            </a:endParaRPr>
          </a:p>
          <a:p>
            <a:pPr lvl="0" algn="l"/>
            <a:r>
              <a:rPr lang="es-PA" dirty="0" smtClean="0">
                <a:solidFill>
                  <a:schemeClr val="tx1"/>
                </a:solidFill>
              </a:rPr>
              <a:t>	d.  </a:t>
            </a:r>
            <a:r>
              <a:rPr lang="es-US" dirty="0" smtClean="0">
                <a:solidFill>
                  <a:schemeClr val="tx1"/>
                </a:solidFill>
              </a:rPr>
              <a:t>Regular </a:t>
            </a:r>
            <a:r>
              <a:rPr lang="es-US" dirty="0">
                <a:solidFill>
                  <a:schemeClr val="tx1"/>
                </a:solidFill>
              </a:rPr>
              <a:t>a través de </a:t>
            </a:r>
            <a:r>
              <a:rPr lang="es-US" dirty="0" smtClean="0">
                <a:solidFill>
                  <a:schemeClr val="tx1"/>
                </a:solidFill>
              </a:rPr>
              <a:t>decreto </a:t>
            </a:r>
            <a:r>
              <a:rPr lang="es-US" dirty="0">
                <a:solidFill>
                  <a:schemeClr val="tx1"/>
                </a:solidFill>
              </a:rPr>
              <a:t>las normativas para  fiscalización. 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e.  Equipar </a:t>
            </a:r>
            <a:r>
              <a:rPr lang="es-US" dirty="0">
                <a:solidFill>
                  <a:schemeClr val="tx1"/>
                </a:solidFill>
              </a:rPr>
              <a:t>a los funcionarios para una fiscalización completa y correcta </a:t>
            </a:r>
            <a:r>
              <a:rPr lang="es-US" dirty="0" smtClean="0">
                <a:solidFill>
                  <a:schemeClr val="tx1"/>
                </a:solidFill>
              </a:rPr>
              <a:t>	  	     (</a:t>
            </a:r>
            <a:r>
              <a:rPr lang="es-US" dirty="0">
                <a:solidFill>
                  <a:schemeClr val="tx1"/>
                </a:solidFill>
              </a:rPr>
              <a:t>emisión de gases, vibración, iluminación, ruido,  entre otros).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	-Contemplar </a:t>
            </a:r>
            <a:r>
              <a:rPr lang="es-US" dirty="0">
                <a:solidFill>
                  <a:schemeClr val="tx1"/>
                </a:solidFill>
              </a:rPr>
              <a:t>incluir auditorías internas (empresa y sindicatos) y </a:t>
            </a:r>
            <a:r>
              <a:rPr lang="es-US" dirty="0" smtClean="0">
                <a:solidFill>
                  <a:schemeClr val="tx1"/>
                </a:solidFill>
              </a:rPr>
              <a:t>			  externas </a:t>
            </a:r>
            <a:r>
              <a:rPr lang="es-US" dirty="0">
                <a:solidFill>
                  <a:schemeClr val="tx1"/>
                </a:solidFill>
              </a:rPr>
              <a:t>para las evaluaciones, fiscalizaciones y resultados.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	-Incluir </a:t>
            </a:r>
            <a:r>
              <a:rPr lang="es-US" dirty="0">
                <a:solidFill>
                  <a:schemeClr val="tx1"/>
                </a:solidFill>
              </a:rPr>
              <a:t>a los trabajadores en el proceso y manejo de los resultados</a:t>
            </a:r>
            <a:r>
              <a:rPr lang="es-US" dirty="0"/>
              <a:t>.</a:t>
            </a:r>
            <a:endParaRPr lang="es-PA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507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5200" y="1552046"/>
            <a:ext cx="10261600" cy="3826933"/>
          </a:xfrm>
        </p:spPr>
        <p:txBody>
          <a:bodyPr/>
          <a:lstStyle/>
          <a:p>
            <a:pPr lvl="0" algn="l"/>
            <a:r>
              <a:rPr lang="es-US" dirty="0" smtClean="0"/>
              <a:t>	</a:t>
            </a:r>
            <a:r>
              <a:rPr lang="es-US" dirty="0" smtClean="0">
                <a:solidFill>
                  <a:schemeClr val="tx1"/>
                </a:solidFill>
              </a:rPr>
              <a:t>f.  </a:t>
            </a:r>
            <a:r>
              <a:rPr lang="es-US" dirty="0" smtClean="0">
                <a:solidFill>
                  <a:schemeClr val="tx1"/>
                </a:solidFill>
              </a:rPr>
              <a:t>  Facultarlos </a:t>
            </a:r>
            <a:r>
              <a:rPr lang="es-US" dirty="0">
                <a:solidFill>
                  <a:schemeClr val="tx1"/>
                </a:solidFill>
              </a:rPr>
              <a:t>para emitir sanción de manera directa. 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g.  Oficinas </a:t>
            </a:r>
            <a:r>
              <a:rPr lang="es-US" dirty="0">
                <a:solidFill>
                  <a:schemeClr val="tx1"/>
                </a:solidFill>
              </a:rPr>
              <a:t>de las diferentes instituciones del Estado dentro del </a:t>
            </a:r>
            <a:r>
              <a:rPr lang="es-US" dirty="0" smtClean="0">
                <a:solidFill>
                  <a:schemeClr val="tx1"/>
                </a:solidFill>
              </a:rPr>
              <a:t>	 	     </a:t>
            </a:r>
            <a:r>
              <a:rPr lang="es-US" dirty="0" smtClean="0">
                <a:solidFill>
                  <a:schemeClr val="tx1"/>
                </a:solidFill>
              </a:rPr>
              <a:t> proyecto  </a:t>
            </a:r>
            <a:r>
              <a:rPr lang="es-US" dirty="0" smtClean="0">
                <a:solidFill>
                  <a:schemeClr val="tx1"/>
                </a:solidFill>
              </a:rPr>
              <a:t>para </a:t>
            </a:r>
            <a:r>
              <a:rPr lang="es-US" dirty="0">
                <a:solidFill>
                  <a:schemeClr val="tx1"/>
                </a:solidFill>
              </a:rPr>
              <a:t>mejor fiscalización. 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h.  </a:t>
            </a:r>
            <a:r>
              <a:rPr lang="es-US" dirty="0" smtClean="0">
                <a:solidFill>
                  <a:schemeClr val="tx1"/>
                </a:solidFill>
              </a:rPr>
              <a:t> Para </a:t>
            </a:r>
            <a:r>
              <a:rPr lang="es-US" dirty="0">
                <a:solidFill>
                  <a:schemeClr val="tx1"/>
                </a:solidFill>
              </a:rPr>
              <a:t>las contratistas y subcontratistas </a:t>
            </a:r>
            <a:r>
              <a:rPr lang="es-US" dirty="0" smtClean="0">
                <a:solidFill>
                  <a:schemeClr val="tx1"/>
                </a:solidFill>
              </a:rPr>
              <a:t>cumplimiento del </a:t>
            </a:r>
            <a:r>
              <a:rPr lang="es-US" dirty="0">
                <a:solidFill>
                  <a:schemeClr val="tx1"/>
                </a:solidFill>
              </a:rPr>
              <a:t>P</a:t>
            </a:r>
            <a:r>
              <a:rPr lang="es-US" dirty="0" smtClean="0">
                <a:solidFill>
                  <a:schemeClr val="tx1"/>
                </a:solidFill>
              </a:rPr>
              <a:t>lan </a:t>
            </a:r>
            <a:r>
              <a:rPr lang="es-US" dirty="0" smtClean="0">
                <a:solidFill>
                  <a:schemeClr val="tx1"/>
                </a:solidFill>
              </a:rPr>
              <a:t>		      de  Gestión </a:t>
            </a:r>
            <a:r>
              <a:rPr lang="es-US" dirty="0">
                <a:solidFill>
                  <a:schemeClr val="tx1"/>
                </a:solidFill>
              </a:rPr>
              <a:t>de </a:t>
            </a:r>
            <a:r>
              <a:rPr lang="es-US" dirty="0" smtClean="0">
                <a:solidFill>
                  <a:schemeClr val="tx1"/>
                </a:solidFill>
              </a:rPr>
              <a:t>Riesgos  </a:t>
            </a:r>
            <a:r>
              <a:rPr lang="es-US" dirty="0">
                <a:solidFill>
                  <a:schemeClr val="tx1"/>
                </a:solidFill>
              </a:rPr>
              <a:t>y Comité de Salud y Seguridad. 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i.  </a:t>
            </a:r>
            <a:r>
              <a:rPr lang="es-US" dirty="0" smtClean="0">
                <a:solidFill>
                  <a:schemeClr val="tx1"/>
                </a:solidFill>
              </a:rPr>
              <a:t>  Ley </a:t>
            </a:r>
            <a:r>
              <a:rPr lang="es-US" dirty="0">
                <a:solidFill>
                  <a:schemeClr val="tx1"/>
                </a:solidFill>
              </a:rPr>
              <a:t>minera: producción, </a:t>
            </a:r>
            <a:r>
              <a:rPr lang="es-US" dirty="0" smtClean="0">
                <a:solidFill>
                  <a:schemeClr val="tx1"/>
                </a:solidFill>
              </a:rPr>
              <a:t>fiscalización y </a:t>
            </a:r>
            <a:r>
              <a:rPr lang="es-US" dirty="0">
                <a:solidFill>
                  <a:schemeClr val="tx1"/>
                </a:solidFill>
              </a:rPr>
              <a:t>reglamentación.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j.  </a:t>
            </a:r>
            <a:r>
              <a:rPr lang="es-US" dirty="0" smtClean="0">
                <a:solidFill>
                  <a:schemeClr val="tx1"/>
                </a:solidFill>
              </a:rPr>
              <a:t>  Especialización </a:t>
            </a:r>
            <a:r>
              <a:rPr lang="es-US" dirty="0">
                <a:solidFill>
                  <a:schemeClr val="tx1"/>
                </a:solidFill>
              </a:rPr>
              <a:t>de Técnicos en SST en minería.</a:t>
            </a:r>
            <a:endParaRPr lang="es-PA" dirty="0">
              <a:solidFill>
                <a:schemeClr val="tx1"/>
              </a:solidFill>
            </a:endParaRPr>
          </a:p>
          <a:p>
            <a:pPr algn="l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844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5733" y="1320799"/>
            <a:ext cx="9736667" cy="4216401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es-US" dirty="0" smtClean="0"/>
              <a:t>	</a:t>
            </a:r>
            <a:r>
              <a:rPr lang="es-US" dirty="0" smtClean="0">
                <a:solidFill>
                  <a:schemeClr val="tx1"/>
                </a:solidFill>
              </a:rPr>
              <a:t>4.  Verificar las condiciones </a:t>
            </a:r>
            <a:r>
              <a:rPr lang="es-US" dirty="0">
                <a:solidFill>
                  <a:schemeClr val="tx1"/>
                </a:solidFill>
              </a:rPr>
              <a:t>salariales y de salud para los </a:t>
            </a:r>
            <a:r>
              <a:rPr lang="es-US" dirty="0" smtClean="0">
                <a:solidFill>
                  <a:schemeClr val="tx1"/>
                </a:solidFill>
              </a:rPr>
              <a:t>	 	  	     trabajadores  de la minería</a:t>
            </a:r>
            <a:r>
              <a:rPr lang="es-US" dirty="0">
                <a:solidFill>
                  <a:schemeClr val="tx1"/>
                </a:solidFill>
              </a:rPr>
              <a:t>.  </a:t>
            </a:r>
            <a:endParaRPr lang="es-PA" dirty="0">
              <a:solidFill>
                <a:schemeClr val="tx1"/>
              </a:solidFill>
            </a:endParaRPr>
          </a:p>
          <a:p>
            <a:pPr algn="l"/>
            <a:r>
              <a:rPr lang="es-US" dirty="0">
                <a:solidFill>
                  <a:schemeClr val="tx1"/>
                </a:solidFill>
              </a:rPr>
              <a:t> 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5.  Crear el Reglamento </a:t>
            </a:r>
            <a:r>
              <a:rPr lang="es-US" dirty="0">
                <a:solidFill>
                  <a:schemeClr val="tx1"/>
                </a:solidFill>
              </a:rPr>
              <a:t>G</a:t>
            </a:r>
            <a:r>
              <a:rPr lang="es-US" dirty="0" smtClean="0">
                <a:solidFill>
                  <a:schemeClr val="tx1"/>
                </a:solidFill>
              </a:rPr>
              <a:t>eneral </a:t>
            </a:r>
            <a:r>
              <a:rPr lang="es-US" dirty="0">
                <a:solidFill>
                  <a:schemeClr val="tx1"/>
                </a:solidFill>
              </a:rPr>
              <a:t>de SST </a:t>
            </a:r>
            <a:r>
              <a:rPr lang="es-US" dirty="0" smtClean="0">
                <a:solidFill>
                  <a:schemeClr val="tx1"/>
                </a:solidFill>
              </a:rPr>
              <a:t>para los mineros </a:t>
            </a:r>
            <a:r>
              <a:rPr lang="es-US" dirty="0">
                <a:solidFill>
                  <a:schemeClr val="tx1"/>
                </a:solidFill>
              </a:rPr>
              <a:t>que </a:t>
            </a:r>
            <a:r>
              <a:rPr lang="es-US" dirty="0" smtClean="0">
                <a:solidFill>
                  <a:schemeClr val="tx1"/>
                </a:solidFill>
              </a:rPr>
              <a:t> 	 	      incluya </a:t>
            </a:r>
            <a:r>
              <a:rPr lang="es-US" dirty="0">
                <a:solidFill>
                  <a:schemeClr val="tx1"/>
                </a:solidFill>
              </a:rPr>
              <a:t>la  normativa específica en explosivos. </a:t>
            </a:r>
            <a:endParaRPr lang="es-PA" dirty="0">
              <a:solidFill>
                <a:schemeClr val="tx1"/>
              </a:solidFill>
            </a:endParaRPr>
          </a:p>
          <a:p>
            <a:pPr algn="l"/>
            <a:r>
              <a:rPr lang="es-US" dirty="0">
                <a:solidFill>
                  <a:schemeClr val="tx1"/>
                </a:solidFill>
              </a:rPr>
              <a:t> </a:t>
            </a:r>
            <a:endParaRPr lang="es-PA" dirty="0">
              <a:solidFill>
                <a:schemeClr val="tx1"/>
              </a:solidFill>
            </a:endParaRPr>
          </a:p>
          <a:p>
            <a:pPr lvl="0" algn="l"/>
            <a:r>
              <a:rPr lang="es-US" dirty="0" smtClean="0">
                <a:solidFill>
                  <a:schemeClr val="tx1"/>
                </a:solidFill>
              </a:rPr>
              <a:t>	6.  Incrementar </a:t>
            </a:r>
            <a:r>
              <a:rPr lang="es-US" dirty="0">
                <a:solidFill>
                  <a:schemeClr val="tx1"/>
                </a:solidFill>
              </a:rPr>
              <a:t>la educación en materia de </a:t>
            </a:r>
            <a:r>
              <a:rPr lang="es-US" dirty="0" smtClean="0">
                <a:solidFill>
                  <a:schemeClr val="tx1"/>
                </a:solidFill>
              </a:rPr>
              <a:t>Seguridad y Salud en </a:t>
            </a:r>
            <a:r>
              <a:rPr lang="es-US" dirty="0">
                <a:solidFill>
                  <a:schemeClr val="tx1"/>
                </a:solidFill>
              </a:rPr>
              <a:t>el </a:t>
            </a:r>
            <a:r>
              <a:rPr lang="es-US" dirty="0" smtClean="0">
                <a:solidFill>
                  <a:schemeClr val="tx1"/>
                </a:solidFill>
              </a:rPr>
              <a:t>	     	     Trabajo </a:t>
            </a:r>
            <a:r>
              <a:rPr lang="es-US" dirty="0">
                <a:solidFill>
                  <a:schemeClr val="tx1"/>
                </a:solidFill>
              </a:rPr>
              <a:t>a través de los diferentes medios de comunicación </a:t>
            </a:r>
            <a:r>
              <a:rPr lang="es-US" dirty="0" smtClean="0">
                <a:solidFill>
                  <a:schemeClr val="tx1"/>
                </a:solidFill>
              </a:rPr>
              <a:t>	 	     nacionales</a:t>
            </a:r>
            <a:r>
              <a:rPr lang="es-US" dirty="0">
                <a:solidFill>
                  <a:schemeClr val="tx1"/>
                </a:solidFill>
              </a:rPr>
              <a:t>.  “La seguridad inicia por uno”.</a:t>
            </a:r>
            <a:endParaRPr lang="es-PA" dirty="0">
              <a:solidFill>
                <a:schemeClr val="tx1"/>
              </a:solidFill>
            </a:endParaRPr>
          </a:p>
          <a:p>
            <a:pPr algn="l"/>
            <a:r>
              <a:rPr lang="es-US" dirty="0">
                <a:solidFill>
                  <a:schemeClr val="tx1"/>
                </a:solidFill>
              </a:rPr>
              <a:t> </a:t>
            </a:r>
            <a:endParaRPr lang="es-PA" dirty="0">
              <a:solidFill>
                <a:schemeClr val="tx1"/>
              </a:solidFill>
            </a:endParaRP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9879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185</TotalTime>
  <Words>198</Words>
  <Application>Microsoft Office PowerPoint</Application>
  <PresentationFormat>Panorámica</PresentationFormat>
  <Paragraphs>58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Tw Cen MT</vt:lpstr>
      <vt:lpstr>Gota</vt:lpstr>
      <vt:lpstr>MINERÍA SEGURA MIENTRAS MÁS SEGURO, MEJOR</vt:lpstr>
      <vt:lpstr>Algunos de los asistentes aL TALLER DEL III foro INTERNACIONAL DE SST enfocados en el sector minero:</vt:lpstr>
      <vt:lpstr>Comentarios, preguntas y solicitudes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MINERIA SEGURA MIENTRAS MÁS SEGURO, MEJOR</dc:title>
  <dc:creator>Victor Manuel VT. Torres de Leon</dc:creator>
  <cp:lastModifiedBy>Victor Manuel VT. Torres de Leon</cp:lastModifiedBy>
  <cp:revision>45</cp:revision>
  <dcterms:created xsi:type="dcterms:W3CDTF">2023-05-12T18:31:11Z</dcterms:created>
  <dcterms:modified xsi:type="dcterms:W3CDTF">2023-05-16T13:33:11Z</dcterms:modified>
</cp:coreProperties>
</file>