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66" r:id="rId6"/>
    <p:sldId id="257" r:id="rId7"/>
    <p:sldId id="258" r:id="rId8"/>
    <p:sldId id="268" r:id="rId9"/>
    <p:sldId id="261" r:id="rId10"/>
    <p:sldId id="260" r:id="rId11"/>
    <p:sldId id="262" r:id="rId12"/>
    <p:sldId id="267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7078C-40C8-AD0C-243C-AB3050496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19352F-9FF4-1B42-F8DE-1CE7E9C0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CE15F-DC32-3AD8-8D5D-F419D51A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9722AB-E39E-FF19-737C-D78553A6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338CD-B398-F1D8-0783-203A3B6C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4473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A1929-0928-9E6D-F9F9-12BAA147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6EE746-3EFC-D900-2416-715389764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FD58-F93E-B808-CCDC-CD9D5F29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B6A21-13EF-F0A3-19A5-26A0ABE8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E2FFC-A5A5-6F10-F395-D4A2DCC9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3158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F76C19-55DB-FC28-F09D-96534BDA3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EACCF4-D0B8-5618-EAF2-73F3023D2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13C39-FE89-E190-1DA7-0A341BDE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8CC940-F1BB-60BB-4FC7-5618DF5B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57CAA-9165-E1BB-2FCD-F32501E4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3003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6E8E1-76AA-BBB1-7800-484ADCE6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5A7A82-C218-20B3-3081-C1D67712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000DA2-A87D-5BE9-5564-9225A2C0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7093A-3734-F2FF-39BB-F70C53C0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FE1FF6-F0B2-3C3D-834B-8579A699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43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ED157-3ED6-03BF-87AF-7D2079FF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33D448-EE47-4605-B715-50B1B8181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7D4A2-1CF7-14E1-870C-8A7809C3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681A94-3999-6AC3-4439-E9220ED4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972E94-2BF1-C701-4D84-F34BD6B2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379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F1FB1-2FF6-FDFE-BE94-8B01E92B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677D3E-A6AE-4ED2-982D-4654B1E0A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24278D-0A9B-D8B1-EAD3-CCCF0085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8FDF1E-0F6F-6EBF-15EE-503196DF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817F65-EFBB-D941-7DBB-A885191B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197380-5B7B-B2F9-E707-2D08EA0E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5303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81D87-B772-F605-AAC9-CE1B4E66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5C98F1-7D82-894B-39BC-CE36EDC5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7F1D93-CCC3-1477-2E39-2C45227A4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968F7C-303D-BD8B-C42E-75C2CC9E1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7E464-B757-3EC1-1C03-DE5B8721E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32A882-B0DD-8ED0-A167-909564B8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FE7524-356D-9CBD-28E1-490B3450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E04CBD-1714-47FC-6440-5C7598CC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692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30BA-0F42-02C1-B60F-FEF7D836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D685D3-B0CD-AE66-1F78-3FFB8EAD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2533DD-3FA2-9774-31BA-21B31065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F07ABB-E631-A056-41B9-C4219CB4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2609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66A2DF-EA10-B3F8-82C8-D0E23213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68E82B-E0ED-5A04-C1E6-E363A7F7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17F80F-953A-6861-60D6-EDC88AC9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7433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7E74E-02FA-BFD6-130F-B8B8992D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A3741F-E1A9-8235-0786-2E42C924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440EC7-1398-AE36-5E8E-63D7DBA1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832444-C9BF-F927-E35B-EAC239A2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5F5C42-BB71-E71D-1387-8505EB00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36C7C-8765-9F8D-E829-F12C87C4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814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2B143-1380-F522-3D61-475CB513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D7A0C6-03D2-D359-76DB-3D87D1715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21B141-D6C8-AA74-B6DD-FA58F197A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14C6D7-59C1-4A7B-5143-15EAC7C9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50E665-DCD0-BADA-C58F-AACEBB12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222D0C-5195-32F4-7506-A7F4F476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5708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A17774-D181-1172-5EB4-1962A116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5D20CA-1EEF-A290-8C41-5730C27AD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409992-0E27-A7BF-5B81-9A7487DAD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A569-7586-4DDE-ACB1-EB7A756F3DF5}" type="datetimeFigureOut">
              <a:rPr lang="es-PA" smtClean="0"/>
              <a:t>5/5/23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6AC2A-9AA8-50B1-8B53-0AF77DD19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496922-F0E6-F309-8ADE-6C0953829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B7D6-284D-427B-8423-2908CAAE4FB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3019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Bicicleta recargada en la pared&#10;&#10;Descripción generada automáticamente con confianza baja">
            <a:extLst>
              <a:ext uri="{FF2B5EF4-FFF2-40B4-BE49-F238E27FC236}">
                <a16:creationId xmlns:a16="http://schemas.microsoft.com/office/drawing/2014/main" id="{9401D35A-F217-4708-3AD0-D985391D4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902DE8-FA08-F603-DE41-57153F6F1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PA" sz="4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discusión y redacción de las propuestas de Salud y Seguridad en el Trabajo, del Sector de la Agroindustria.</a:t>
            </a:r>
            <a:br>
              <a:rPr lang="es-PA" sz="4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A" sz="4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2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D3674-C3EC-1202-80BF-3D9CBF47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3.	Estadísticas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65F5F-606F-5144-B5F4-FDFA8C389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PA" dirty="0"/>
              <a:t>Se requiere que se lleven estadísticas de accidentes, enfermedades y que dichos datos sean de dominio público. (trabajadores formales e informales).</a:t>
            </a:r>
          </a:p>
          <a:p>
            <a:pPr algn="just"/>
            <a:r>
              <a:rPr lang="es-PA" dirty="0"/>
              <a:t>Actualizar los listados de enfermedades profesionales y nuevos registros de enfermedades.</a:t>
            </a:r>
          </a:p>
          <a:p>
            <a:pPr algn="just"/>
            <a:r>
              <a:rPr lang="es-PA" dirty="0"/>
              <a:t>Mejorar las estadísticas en temas de salud y seguridad por oficio con todos los datos específicos para llevar un mejor control.</a:t>
            </a:r>
          </a:p>
          <a:p>
            <a:pPr algn="just"/>
            <a:r>
              <a:rPr lang="es-PA" dirty="0"/>
              <a:t>Llevar las estadísticas de las empresas agrícolas, con la cantidad de trabajadores. Además de los trabajadores informales.</a:t>
            </a:r>
          </a:p>
          <a:p>
            <a:pPr algn="just"/>
            <a:r>
              <a:rPr lang="es-PA" dirty="0"/>
              <a:t>Debe existir un sistema integrado de estadística de salud y seguridad, que sea llevado por todas las instituciones.</a:t>
            </a:r>
          </a:p>
          <a:p>
            <a:pPr algn="just"/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0497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6E8DE-B957-1655-D78A-33BBF740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4.	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CE9BF-82EF-0113-6AF5-4DCA72E2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sz="2600" dirty="0"/>
              <a:t>Capacitar a los funcionarios de todas las instituciones involucradas para realizar las inspecciones y que dichos funcionarios no dependan de cambios de gobierno.</a:t>
            </a:r>
          </a:p>
          <a:p>
            <a:pPr algn="just"/>
            <a:r>
              <a:rPr lang="es-PA" sz="2600" dirty="0"/>
              <a:t>Tomar en cuentea las necesidades de la mujer trabajadora en la Agroindustria (ejemplo las necesidades en la etapa de embarazo y lactancia).</a:t>
            </a:r>
          </a:p>
          <a:p>
            <a:pPr algn="just"/>
            <a:r>
              <a:rPr lang="es-PA" sz="2600" dirty="0"/>
              <a:t>Realizar de forma efectiva los controles ocupacionales a los trabajadores. (Para todos los trabajadores).</a:t>
            </a:r>
          </a:p>
          <a:p>
            <a:pPr algn="just"/>
            <a:r>
              <a:rPr lang="es-PA" sz="2600" dirty="0"/>
              <a:t>Capacitar a los trabajadores sobre todos los riesgos inherentes a las actividades que realizan.</a:t>
            </a:r>
          </a:p>
          <a:p>
            <a:pPr algn="just"/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3844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43883-0B99-A2CE-6D23-87091649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85" y="2766218"/>
            <a:ext cx="10515600" cy="1325563"/>
          </a:xfrm>
        </p:spPr>
        <p:txBody>
          <a:bodyPr/>
          <a:lstStyle/>
          <a:p>
            <a:r>
              <a:rPr lang="es-PA" dirty="0"/>
              <a:t>Muchas Gracias…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3DA879-ACE8-A073-A2CC-DE5657D4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4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420856-F71F-3212-3DF6-6834A29B4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E0B445-6E9A-549B-C2B8-039A89C5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Puntos </a:t>
            </a:r>
            <a:r>
              <a:rPr lang="en-US" sz="6000" dirty="0" err="1">
                <a:solidFill>
                  <a:srgbClr val="FFFFFF"/>
                </a:solidFill>
              </a:rPr>
              <a:t>relevantes</a:t>
            </a:r>
            <a:r>
              <a:rPr lang="en-US" sz="6000" dirty="0">
                <a:solidFill>
                  <a:srgbClr val="FFFFFF"/>
                </a:solidFill>
              </a:rPr>
              <a:t> del </a:t>
            </a:r>
            <a:r>
              <a:rPr lang="en-US" sz="6000" dirty="0" err="1">
                <a:solidFill>
                  <a:srgbClr val="FFFFFF"/>
                </a:solidFill>
              </a:rPr>
              <a:t>Convenio</a:t>
            </a:r>
            <a:r>
              <a:rPr lang="en-US" sz="6000" dirty="0">
                <a:solidFill>
                  <a:srgbClr val="FFFFFF"/>
                </a:solidFill>
              </a:rPr>
              <a:t> 129 de la OIT </a:t>
            </a:r>
            <a:r>
              <a:rPr lang="en-US" sz="6000" dirty="0" err="1">
                <a:solidFill>
                  <a:srgbClr val="FFFFFF"/>
                </a:solidFill>
              </a:rPr>
              <a:t>ratificado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en</a:t>
            </a:r>
            <a:r>
              <a:rPr lang="en-US" sz="6000" dirty="0">
                <a:solidFill>
                  <a:srgbClr val="FFFFFF"/>
                </a:solidFill>
              </a:rPr>
              <a:t> la Ley 264 del 23 de </a:t>
            </a:r>
            <a:r>
              <a:rPr lang="en-US" sz="6000" dirty="0" err="1">
                <a:solidFill>
                  <a:srgbClr val="FFFFFF"/>
                </a:solidFill>
              </a:rPr>
              <a:t>diciembre</a:t>
            </a:r>
            <a:r>
              <a:rPr lang="en-US" sz="6000" dirty="0">
                <a:solidFill>
                  <a:srgbClr val="FFFFFF"/>
                </a:solidFill>
              </a:rPr>
              <a:t> de 2023.</a:t>
            </a:r>
          </a:p>
        </p:txBody>
      </p:sp>
    </p:spTree>
    <p:extLst>
      <p:ext uri="{BB962C8B-B14F-4D97-AF65-F5344CB8AC3E}">
        <p14:creationId xmlns:p14="http://schemas.microsoft.com/office/powerpoint/2010/main" val="3006131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B89FD-DD1F-B759-605B-B94146FF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dirty="0"/>
              <a:t>El Sistema de inspección del trabajo en la agricultura esta encargado de: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3BFD9-0A61-68AA-E981-C185DDE71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PA" sz="2600" dirty="0"/>
              <a:t>Velar por el cumplimiento de las disposiciones legales relativas a las condiciones de trabajo y a la protección de los trabajadores en el ejercicio de su profesión.</a:t>
            </a:r>
          </a:p>
          <a:p>
            <a:pPr algn="just"/>
            <a:r>
              <a:rPr lang="es-PA" sz="2600" dirty="0"/>
              <a:t>Proporcionar información técnica y asesorar a los empleadores y a los trabajadores sobre la manera mas efectiva de cumplir las disposiciones legales.</a:t>
            </a:r>
          </a:p>
          <a:p>
            <a:pPr algn="just"/>
            <a:r>
              <a:rPr lang="es-PA" sz="2600" dirty="0"/>
              <a:t>Poner en conocimiento a la autoridad competente los defectos o abusos que no estén específicamente cubiertos por las disposiciones legales existentes, (para mejorar la legislación).</a:t>
            </a:r>
          </a:p>
          <a:p>
            <a:pPr algn="just"/>
            <a:r>
              <a:rPr lang="es-PA" sz="2600" dirty="0"/>
              <a:t>La legislación nacional puede confiar en los inspectores de trabajo en la agricultura funciones de mejorar las condiciones de vidas de los trabajadores y sus familias.</a:t>
            </a:r>
          </a:p>
        </p:txBody>
      </p:sp>
    </p:spTree>
    <p:extLst>
      <p:ext uri="{BB962C8B-B14F-4D97-AF65-F5344CB8AC3E}">
        <p14:creationId xmlns:p14="http://schemas.microsoft.com/office/powerpoint/2010/main" val="210908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6D4C9-3936-4A6A-730A-23950F1C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/>
              <a:t>La inspección de trabajo en la agricultura deberá: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7C0FC-D98C-8106-6A64-E25D44D1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sz="2600" dirty="0"/>
              <a:t>Estar bajo la vigilancia y control de un organismo central.</a:t>
            </a:r>
          </a:p>
          <a:p>
            <a:pPr algn="just"/>
            <a:r>
              <a:rPr lang="es-PA" sz="2600" dirty="0"/>
              <a:t>Debe crear un servicio técnicamente calificado, cuyos agentes ejercerían sus funciones en la agricultura.</a:t>
            </a:r>
          </a:p>
          <a:p>
            <a:pPr algn="just"/>
            <a:r>
              <a:rPr lang="es-PA" sz="2600" dirty="0"/>
              <a:t>Deberá estar compuesta por funcionarios públicos cuya condición jurídica y condiciones de servicios le garanticen estabilidad en el empleo e independencia de los cambios de gobierno y de cualquier influencia externa indebida.</a:t>
            </a:r>
          </a:p>
          <a:p>
            <a:pPr algn="just"/>
            <a:r>
              <a:rPr lang="es-PA" sz="2600" b="1" dirty="0"/>
              <a:t>Se puede incluir en la inspección de agricultura agentes o representantes de las organizaciones profesionales.</a:t>
            </a:r>
          </a:p>
        </p:txBody>
      </p:sp>
    </p:spTree>
    <p:extLst>
      <p:ext uri="{BB962C8B-B14F-4D97-AF65-F5344CB8AC3E}">
        <p14:creationId xmlns:p14="http://schemas.microsoft.com/office/powerpoint/2010/main" val="372482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FA563-A08C-3D43-E0F7-0A515509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La autoridad competente deberá adoptar las siguientes medidas: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2596B-21E5-FA10-9BDB-EEFCFD3E1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s-PA" sz="2600" dirty="0"/>
              <a:t>Oficinas locales situadas habida cuenta de la situación geográfica de las empresas agrícolas y de las vías de comunicación que existen.</a:t>
            </a:r>
          </a:p>
          <a:p>
            <a:pPr algn="just">
              <a:lnSpc>
                <a:spcPct val="110000"/>
              </a:lnSpc>
            </a:pPr>
            <a:r>
              <a:rPr lang="es-PA" sz="2600" dirty="0"/>
              <a:t>Contar con medios de transporte necesarios para el desempeño de sus funciones.</a:t>
            </a:r>
          </a:p>
          <a:p>
            <a:pPr algn="just">
              <a:lnSpc>
                <a:spcPct val="110000"/>
              </a:lnSpc>
            </a:pPr>
            <a:r>
              <a:rPr lang="es-PA" sz="2600" dirty="0"/>
              <a:t>Están facultados para tomar medidas a fin de que se eliminen los defectos observados en la instalación, montaje o métodos de trabajo en las empresas agrícolas, incluido el uso de materias o sustancias peligrosas, cuando tengan motivo razonable para creer que constituyen un en peligro para la salud de los trabajadores.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9852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9ADE97-6987-8613-9DE9-B95B6687D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52F207-BA4D-93A4-4044-E972F27B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Propuestas…</a:t>
            </a:r>
          </a:p>
        </p:txBody>
      </p:sp>
    </p:spTree>
    <p:extLst>
      <p:ext uri="{BB962C8B-B14F-4D97-AF65-F5344CB8AC3E}">
        <p14:creationId xmlns:p14="http://schemas.microsoft.com/office/powerpoint/2010/main" val="3036723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C66B0-D290-CE29-9C5A-7AFF2A57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1.	Legislación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9DCD9D-4788-8495-9435-142453366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390"/>
            <a:ext cx="10515600" cy="478657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PA" dirty="0"/>
              <a:t>Actualizar las leyes nacionales en materia de Salud, Seguridad e Higiene en la agroindustria.</a:t>
            </a:r>
          </a:p>
          <a:p>
            <a:pPr algn="just">
              <a:lnSpc>
                <a:spcPct val="150000"/>
              </a:lnSpc>
            </a:pPr>
            <a:r>
              <a:rPr lang="es-PA" dirty="0"/>
              <a:t>La legislación existe, pero falta personal calificado para realizar las inspecciones de forma adecuada.</a:t>
            </a:r>
          </a:p>
          <a:p>
            <a:pPr algn="just">
              <a:lnSpc>
                <a:spcPct val="150000"/>
              </a:lnSpc>
            </a:pPr>
            <a:r>
              <a:rPr lang="es-PA" dirty="0"/>
              <a:t>Realizar las inspecciones con todas las instituciones involucradas en el tema.</a:t>
            </a:r>
          </a:p>
          <a:p>
            <a:pPr algn="just">
              <a:lnSpc>
                <a:spcPct val="150000"/>
              </a:lnSpc>
            </a:pPr>
            <a:r>
              <a:rPr lang="es-PA" dirty="0"/>
              <a:t>Creación de un manual de procedimientos de las diferentes actividades dentro de la agroindustria, para poder crear políticas y una cultura prevención.</a:t>
            </a:r>
          </a:p>
        </p:txBody>
      </p:sp>
    </p:spTree>
    <p:extLst>
      <p:ext uri="{BB962C8B-B14F-4D97-AF65-F5344CB8AC3E}">
        <p14:creationId xmlns:p14="http://schemas.microsoft.com/office/powerpoint/2010/main" val="312527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C8B28-9828-B492-11DC-5CDB6B71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F15CF-062A-10AA-C509-DA79047CA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PA" sz="2600" dirty="0"/>
              <a:t>Que se establezca la contratación obligatoria de encargados de salud y  seguridad en las empresas del sector agroindustria.</a:t>
            </a:r>
          </a:p>
          <a:p>
            <a:pPr algn="just">
              <a:lnSpc>
                <a:spcPct val="150000"/>
              </a:lnSpc>
            </a:pPr>
            <a:r>
              <a:rPr lang="es-PA" sz="2600" dirty="0"/>
              <a:t>Dichas empresas agroindustriales deben contar con un plan de prevención de riesgos.</a:t>
            </a:r>
          </a:p>
          <a:p>
            <a:pPr algn="just">
              <a:lnSpc>
                <a:spcPct val="150000"/>
              </a:lnSpc>
            </a:pPr>
            <a:r>
              <a:rPr lang="es-PA" sz="2600" dirty="0"/>
              <a:t>Contar con </a:t>
            </a:r>
            <a:r>
              <a:rPr lang="es-PA" sz="2600"/>
              <a:t>comité de empresa.</a:t>
            </a:r>
            <a:endParaRPr lang="es-PA" sz="2600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0538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D4B2F-A581-A747-E617-EFD9EF51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2.	Uso de Agroquímicos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AF971-045D-4571-B7CB-F0544A71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PA" dirty="0"/>
              <a:t>Regular la utilización de agroquímicos y profundizar los controles sobre el uso de agroquímicos.</a:t>
            </a:r>
          </a:p>
          <a:p>
            <a:pPr algn="just"/>
            <a:r>
              <a:rPr lang="es-PA" dirty="0"/>
              <a:t>Aplicar los controles para el transporte, almacenamiento y uso de los agroquímicos, para garantizar la salud y seguridad de los trabajadores.</a:t>
            </a:r>
          </a:p>
          <a:p>
            <a:pPr algn="just"/>
            <a:r>
              <a:rPr lang="es-PA" dirty="0"/>
              <a:t>Sensibilizar al trabajador sobre los riesgos a los que están expuestos en el uso los agroquímicos, (</a:t>
            </a:r>
            <a:r>
              <a:rPr lang="es-PA" dirty="0" err="1"/>
              <a:t>através</a:t>
            </a:r>
            <a:r>
              <a:rPr lang="es-PA" dirty="0"/>
              <a:t> de diferentes medios de comunicación como programas de radio).</a:t>
            </a:r>
          </a:p>
          <a:p>
            <a:pPr algn="just"/>
            <a:r>
              <a:rPr lang="es-PA" dirty="0"/>
              <a:t>Sancionar a las empresas que incumplan las normativas existentes.</a:t>
            </a:r>
          </a:p>
          <a:p>
            <a:pPr algn="just"/>
            <a:r>
              <a:rPr lang="es-PA" dirty="0"/>
              <a:t>Se debe contar una trazabilidad de los productos agroquímicos desde que se fabrican hasta la disposición final de los embaces. </a:t>
            </a:r>
          </a:p>
        </p:txBody>
      </p:sp>
    </p:spTree>
    <p:extLst>
      <p:ext uri="{BB962C8B-B14F-4D97-AF65-F5344CB8AC3E}">
        <p14:creationId xmlns:p14="http://schemas.microsoft.com/office/powerpoint/2010/main" val="1779719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753</Words>
  <Application>Microsoft Office PowerPoint</Application>
  <PresentationFormat>Panorámica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Taller de discusión y redacción de las propuestas de Salud y Seguridad en el Trabajo, del Sector de la Agroindustria. </vt:lpstr>
      <vt:lpstr>Puntos relevantes del Convenio 129 de la OIT ratificado en la Ley 264 del 23 de diciembre de 2023.</vt:lpstr>
      <vt:lpstr>El Sistema de inspección del trabajo en la agricultura esta encargado de:</vt:lpstr>
      <vt:lpstr>La inspección de trabajo en la agricultura deberá:</vt:lpstr>
      <vt:lpstr>La autoridad competente deberá adoptar las siguientes medidas:</vt:lpstr>
      <vt:lpstr>Propuestas…</vt:lpstr>
      <vt:lpstr>1. Legislación</vt:lpstr>
      <vt:lpstr>Presentación de PowerPoint</vt:lpstr>
      <vt:lpstr>2. Uso de Agroquímicos</vt:lpstr>
      <vt:lpstr>3. Estadísticas</vt:lpstr>
      <vt:lpstr>4. Salud</vt:lpstr>
      <vt:lpstr>Muchas Gracias…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Discusión y redacción de las propuestas de Salud y Seguridad en el Trabajo, del Sector de la Agroindustria.</dc:title>
  <dc:creator>Laptops Eventos</dc:creator>
  <cp:lastModifiedBy>Laptops Eventos</cp:lastModifiedBy>
  <cp:revision>19</cp:revision>
  <dcterms:created xsi:type="dcterms:W3CDTF">2023-05-05T15:51:02Z</dcterms:created>
  <dcterms:modified xsi:type="dcterms:W3CDTF">2023-05-05T18:35:10Z</dcterms:modified>
</cp:coreProperties>
</file>